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4" r:id="rId2"/>
  </p:sldMasterIdLst>
  <p:notesMasterIdLst>
    <p:notesMasterId r:id="rId5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74829" autoAdjust="0"/>
  </p:normalViewPr>
  <p:slideViewPr>
    <p:cSldViewPr snapToGrid="0">
      <p:cViewPr varScale="1">
        <p:scale>
          <a:sx n="55" d="100"/>
          <a:sy n="55" d="100"/>
        </p:scale>
        <p:origin x="130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en.wikipedia.org/wiki/Marshmallow" TargetMode="External"/><Relationship Id="rId13" Type="http://schemas.openxmlformats.org/officeDocument/2006/relationships/hyperlink" Target="http://en.wikipedia.org/wiki/Stanford_marshmallow_experiment#cite_note-Ayduketal2000-3" TargetMode="External"/><Relationship Id="rId3" Type="http://schemas.openxmlformats.org/officeDocument/2006/relationships/hyperlink" Target="https://youtu.be/QX_oy9614HQ" TargetMode="External"/><Relationship Id="rId7" Type="http://schemas.openxmlformats.org/officeDocument/2006/relationships/hyperlink" Target="http://en.wikipedia.org/wiki/Stanford_University" TargetMode="External"/><Relationship Id="rId12" Type="http://schemas.openxmlformats.org/officeDocument/2006/relationships/hyperlink" Target="http://en.wikipedia.org/wiki/Stanford_marshmallow_experiment#cite_note-Mischeletal1989-2"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en.wikipedia.org/wiki/Walter_Mischel" TargetMode="External"/><Relationship Id="rId11" Type="http://schemas.openxmlformats.org/officeDocument/2006/relationships/hyperlink" Target="http://en.wikipedia.org/wiki/SAT_scores" TargetMode="External"/><Relationship Id="rId5" Type="http://schemas.openxmlformats.org/officeDocument/2006/relationships/hyperlink" Target="http://en.wikipedia.org/wiki/Delayed_gratification" TargetMode="External"/><Relationship Id="rId10" Type="http://schemas.openxmlformats.org/officeDocument/2006/relationships/hyperlink" Target="http://en.wikipedia.org/wiki/Pretzel" TargetMode="External"/><Relationship Id="rId4" Type="http://schemas.openxmlformats.org/officeDocument/2006/relationships/hyperlink" Target="http://en.wikipedia.org/wiki/Stanford_marshmallow_experiment#cite_note-Mischel1972-1" TargetMode="External"/><Relationship Id="rId9" Type="http://schemas.openxmlformats.org/officeDocument/2006/relationships/hyperlink" Target="http://en.wikipedia.org/wiki/Cookie" TargetMode="External"/><Relationship Id="rId14" Type="http://schemas.openxmlformats.org/officeDocument/2006/relationships/hyperlink" Target="http://en.wikipedia.org/wiki/Stanford_marshmallow_experiment#cite_note-Schlametal2013-4"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rive.google.com/open?id=1k-6Y2CvUGUJq6Bh5wrfNBBM4zJikdJQ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drive.google.com/open?id=1IekVvdTnooHEL0xCDyiDJQpJHzvn-JHx"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drive.google.com/open?id=1arm2Vkz9NA162-gKIVEprS8VTWl0g4yt"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e9faad4d7_0_0:notes"/>
          <p:cNvSpPr txBox="1">
            <a:spLocks noGrp="1"/>
          </p:cNvSpPr>
          <p:nvPr>
            <p:ph type="sldNum" idx="12"/>
          </p:nvPr>
        </p:nvSpPr>
        <p:spPr>
          <a:xfrm>
            <a:off x="3970938" y="8829967"/>
            <a:ext cx="3037800" cy="4662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150" name="Google Shape;150;g4e9faad4d7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 name="Google Shape;151;g4e9faad4d7_0_0:notes"/>
          <p:cNvSpPr txBox="1">
            <a:spLocks noGrp="1"/>
          </p:cNvSpPr>
          <p:nvPr>
            <p:ph type="body" idx="1"/>
          </p:nvPr>
        </p:nvSpPr>
        <p:spPr>
          <a:xfrm>
            <a:off x="701040" y="4473893"/>
            <a:ext cx="5608200" cy="36606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r>
              <a:rPr lang="en-US" b="1" dirty="0">
                <a:latin typeface="Arial"/>
                <a:ea typeface="Arial"/>
                <a:cs typeface="Arial"/>
                <a:sym typeface="Arial"/>
              </a:rPr>
              <a:t>Note to presenter</a:t>
            </a:r>
            <a:r>
              <a:rPr lang="en-US" dirty="0">
                <a:latin typeface="Arial"/>
                <a:ea typeface="Arial"/>
                <a:cs typeface="Arial"/>
                <a:sym typeface="Arial"/>
              </a:rPr>
              <a:t>: This module can be changed to reflect the needs of your audience; save the presentation to a location on your computer and make necessary changes.</a:t>
            </a:r>
            <a:endParaRPr dirty="0"/>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This module contains activities to promote participant involvement aimed at improving retention of information presented. To learn more about participant-centered training strategies please refer to: Pike, R. (2002). </a:t>
            </a:r>
            <a:r>
              <a:rPr lang="en-US" i="1" dirty="0">
                <a:latin typeface="Arial"/>
                <a:ea typeface="Arial"/>
                <a:cs typeface="Arial"/>
                <a:sym typeface="Arial"/>
              </a:rPr>
              <a:t>Creative teaching techniques handbook: Tips, tactics, and </a:t>
            </a:r>
            <a:r>
              <a:rPr lang="en-US" i="1" dirty="0" smtClean="0">
                <a:latin typeface="Arial"/>
                <a:ea typeface="Arial"/>
                <a:cs typeface="Arial"/>
                <a:sym typeface="Arial"/>
              </a:rPr>
              <a:t>how-</a:t>
            </a:r>
            <a:r>
              <a:rPr lang="en-US" i="1" dirty="0" err="1" smtClean="0">
                <a:latin typeface="Arial"/>
                <a:ea typeface="Arial"/>
                <a:cs typeface="Arial"/>
                <a:sym typeface="Arial"/>
              </a:rPr>
              <a:t>tos</a:t>
            </a:r>
            <a:r>
              <a:rPr lang="en-US" i="1" dirty="0" smtClean="0">
                <a:latin typeface="Arial"/>
                <a:ea typeface="Arial"/>
                <a:cs typeface="Arial"/>
                <a:sym typeface="Arial"/>
              </a:rPr>
              <a:t> </a:t>
            </a:r>
            <a:r>
              <a:rPr lang="en-US" i="1" dirty="0">
                <a:latin typeface="Arial"/>
                <a:ea typeface="Arial"/>
                <a:cs typeface="Arial"/>
                <a:sym typeface="Arial"/>
              </a:rPr>
              <a:t>for delivering effective training </a:t>
            </a:r>
            <a:r>
              <a:rPr lang="en-US" dirty="0">
                <a:latin typeface="Arial"/>
                <a:ea typeface="Arial"/>
                <a:cs typeface="Arial"/>
                <a:sym typeface="Arial"/>
              </a:rPr>
              <a:t>(3</a:t>
            </a:r>
            <a:r>
              <a:rPr lang="en-US" baseline="30000" dirty="0">
                <a:latin typeface="Arial"/>
                <a:ea typeface="Arial"/>
                <a:cs typeface="Arial"/>
                <a:sym typeface="Arial"/>
              </a:rPr>
              <a:t>rd</a:t>
            </a:r>
            <a:r>
              <a:rPr lang="en-US" dirty="0">
                <a:latin typeface="Arial"/>
                <a:ea typeface="Arial"/>
                <a:cs typeface="Arial"/>
                <a:sym typeface="Arial"/>
              </a:rPr>
              <a:t> ed.). Amherst, MA: HRD Press. Or visit the Web site at www.bobpikegroup.com.</a:t>
            </a:r>
            <a:endParaRPr dirty="0"/>
          </a:p>
          <a:p>
            <a:pPr marL="0" lvl="0" indent="0" algn="l" rtl="0">
              <a:lnSpc>
                <a:spcPct val="100000"/>
              </a:lnSpc>
              <a:spcBef>
                <a:spcPts val="0"/>
              </a:spcBef>
              <a:spcAft>
                <a:spcPts val="0"/>
              </a:spcAft>
              <a:buSzPts val="1400"/>
              <a:buNone/>
            </a:pPr>
            <a:endParaRPr b="1" i="1" dirty="0">
              <a:latin typeface="Arial"/>
              <a:ea typeface="Arial"/>
              <a:cs typeface="Arial"/>
              <a:sym typeface="Arial"/>
            </a:endParaRPr>
          </a:p>
          <a:p>
            <a:pPr marL="0" lvl="0" indent="0" algn="l" rtl="0">
              <a:lnSpc>
                <a:spcPct val="100000"/>
              </a:lnSpc>
              <a:spcBef>
                <a:spcPts val="0"/>
              </a:spcBef>
              <a:spcAft>
                <a:spcPts val="0"/>
              </a:spcAft>
              <a:buSzPts val="1400"/>
              <a:buNone/>
            </a:pPr>
            <a:endParaRPr b="1" i="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t>In </a:t>
            </a:r>
            <a:r>
              <a:rPr lang="en-US" dirty="0"/>
              <a:t>the next several slides, we will cover these components in depth and talk about how they relate to one another</a:t>
            </a:r>
            <a:endParaRPr dirty="0"/>
          </a:p>
        </p:txBody>
      </p:sp>
      <p:sp>
        <p:nvSpPr>
          <p:cNvPr id="216" name="Google Shape;216;p1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Arial"/>
                <a:ea typeface="Arial"/>
                <a:cs typeface="Arial"/>
                <a:sym typeface="Arial"/>
              </a:rPr>
              <a:t>The development of emotional regulation is a major accomplishment of early childhood. It involves the ability to control impulses which, as we know, is very difficult for many of our young ones. They grab, yell, and hit. “I want it and I want it now” is often the motto of some children we support.</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 related </a:t>
            </a:r>
            <a:r>
              <a:rPr lang="en-US" dirty="0" smtClean="0">
                <a:latin typeface="Arial"/>
                <a:ea typeface="Arial"/>
                <a:cs typeface="Arial"/>
                <a:sym typeface="Arial"/>
              </a:rPr>
              <a:t>skill </a:t>
            </a:r>
            <a:r>
              <a:rPr lang="en-US" dirty="0">
                <a:latin typeface="Arial"/>
                <a:ea typeface="Arial"/>
                <a:cs typeface="Arial"/>
                <a:sym typeface="Arial"/>
              </a:rPr>
              <a:t>is the ability to </a:t>
            </a:r>
            <a:r>
              <a:rPr lang="en-US" i="1" dirty="0">
                <a:latin typeface="Arial"/>
                <a:ea typeface="Arial"/>
                <a:cs typeface="Arial"/>
                <a:sym typeface="Arial"/>
              </a:rPr>
              <a:t>delay gratification</a:t>
            </a:r>
            <a:r>
              <a:rPr lang="en-US" dirty="0">
                <a:latin typeface="Arial"/>
                <a:ea typeface="Arial"/>
                <a:cs typeface="Arial"/>
                <a:sym typeface="Arial"/>
              </a:rPr>
              <a:t>. As children grow and mature they develop the ability to pause and think, “I can wait until you are done with the truck.” But some children with disabilities need our support to delay gratification.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Share information about the </a:t>
            </a:r>
            <a:r>
              <a:rPr lang="en-US" dirty="0" err="1">
                <a:latin typeface="Arial"/>
                <a:ea typeface="Arial"/>
                <a:cs typeface="Arial"/>
                <a:sym typeface="Arial"/>
              </a:rPr>
              <a:t>The</a:t>
            </a:r>
            <a:r>
              <a:rPr lang="en-US" dirty="0">
                <a:latin typeface="Arial"/>
                <a:ea typeface="Arial"/>
                <a:cs typeface="Arial"/>
                <a:sym typeface="Arial"/>
              </a:rPr>
              <a:t> </a:t>
            </a:r>
            <a:r>
              <a:rPr lang="en-US" b="1" u="sng" dirty="0">
                <a:solidFill>
                  <a:schemeClr val="hlink"/>
                </a:solidFill>
                <a:latin typeface="Arial"/>
                <a:ea typeface="Arial"/>
                <a:cs typeface="Arial"/>
                <a:sym typeface="Arial"/>
                <a:hlinkClick r:id="rId3"/>
              </a:rPr>
              <a:t>Stanford marshmallow experiment</a:t>
            </a:r>
            <a:r>
              <a:rPr lang="en-US" u="sng" baseline="30000" dirty="0">
                <a:solidFill>
                  <a:schemeClr val="hlink"/>
                </a:solidFill>
                <a:latin typeface="Arial"/>
                <a:ea typeface="Arial"/>
                <a:cs typeface="Arial"/>
                <a:sym typeface="Arial"/>
                <a:hlinkClick r:id="rId4"/>
              </a:rPr>
              <a:t>[1]</a:t>
            </a:r>
            <a:r>
              <a:rPr lang="en-US" dirty="0">
                <a:latin typeface="Arial"/>
                <a:ea typeface="Arial"/>
                <a:cs typeface="Arial"/>
                <a:sym typeface="Arial"/>
              </a:rPr>
              <a:t> (</a:t>
            </a:r>
            <a:r>
              <a:rPr lang="en-US" dirty="0">
                <a:highlight>
                  <a:srgbClr val="FFFF00"/>
                </a:highlight>
                <a:latin typeface="Arial"/>
                <a:ea typeface="Arial"/>
                <a:cs typeface="Arial"/>
                <a:sym typeface="Arial"/>
              </a:rPr>
              <a:t>presenter may choose to show the video the actual test--embedded video) </a:t>
            </a:r>
            <a:r>
              <a:rPr lang="en-US" dirty="0">
                <a:latin typeface="Arial"/>
                <a:ea typeface="Arial"/>
                <a:cs typeface="Arial"/>
                <a:sym typeface="Arial"/>
              </a:rPr>
              <a:t>was a series of studies on </a:t>
            </a:r>
            <a:r>
              <a:rPr lang="en-US" u="sng" dirty="0">
                <a:solidFill>
                  <a:schemeClr val="hlink"/>
                </a:solidFill>
                <a:latin typeface="Arial"/>
                <a:ea typeface="Arial"/>
                <a:cs typeface="Arial"/>
                <a:sym typeface="Arial"/>
                <a:hlinkClick r:id="rId5"/>
              </a:rPr>
              <a:t>delayed gratification</a:t>
            </a:r>
            <a:r>
              <a:rPr lang="en-US" dirty="0">
                <a:latin typeface="Arial"/>
                <a:ea typeface="Arial"/>
                <a:cs typeface="Arial"/>
                <a:sym typeface="Arial"/>
              </a:rPr>
              <a:t> in the late 1960s and early 1970s led by psychologist </a:t>
            </a:r>
            <a:r>
              <a:rPr lang="en-US" u="sng" dirty="0">
                <a:solidFill>
                  <a:schemeClr val="hlink"/>
                </a:solidFill>
                <a:latin typeface="Arial"/>
                <a:ea typeface="Arial"/>
                <a:cs typeface="Arial"/>
                <a:sym typeface="Arial"/>
                <a:hlinkClick r:id="rId6"/>
              </a:rPr>
              <a:t>Walter </a:t>
            </a:r>
            <a:r>
              <a:rPr lang="en-US" u="sng" dirty="0" err="1">
                <a:solidFill>
                  <a:schemeClr val="hlink"/>
                </a:solidFill>
                <a:latin typeface="Arial"/>
                <a:ea typeface="Arial"/>
                <a:cs typeface="Arial"/>
                <a:sym typeface="Arial"/>
                <a:hlinkClick r:id="rId6"/>
              </a:rPr>
              <a:t>Mischel</a:t>
            </a:r>
            <a:r>
              <a:rPr lang="en-US" dirty="0">
                <a:latin typeface="Arial"/>
                <a:ea typeface="Arial"/>
                <a:cs typeface="Arial"/>
                <a:sym typeface="Arial"/>
              </a:rPr>
              <a:t>, then a professor at </a:t>
            </a:r>
            <a:r>
              <a:rPr lang="en-US" u="sng" dirty="0">
                <a:solidFill>
                  <a:schemeClr val="hlink"/>
                </a:solidFill>
                <a:latin typeface="Arial"/>
                <a:ea typeface="Arial"/>
                <a:cs typeface="Arial"/>
                <a:sym typeface="Arial"/>
                <a:hlinkClick r:id="rId7"/>
              </a:rPr>
              <a:t>Stanford University</a:t>
            </a:r>
            <a:r>
              <a:rPr lang="en-US" dirty="0">
                <a:latin typeface="Arial"/>
                <a:ea typeface="Arial"/>
                <a:cs typeface="Arial"/>
                <a:sym typeface="Arial"/>
              </a:rPr>
              <a:t>. In these studies, a child was offered a choice between one small reward provided immediately or two small rewards if they waited for a short period, approximately 15 minutes, during which the tester left the room and then </a:t>
            </a:r>
            <a:r>
              <a:rPr lang="en-US" dirty="0" smtClean="0">
                <a:latin typeface="Arial"/>
                <a:ea typeface="Arial"/>
                <a:cs typeface="Arial"/>
                <a:sym typeface="Arial"/>
              </a:rPr>
              <a:t>returned (the </a:t>
            </a:r>
            <a:r>
              <a:rPr lang="en-US" dirty="0">
                <a:latin typeface="Arial"/>
                <a:ea typeface="Arial"/>
                <a:cs typeface="Arial"/>
                <a:sym typeface="Arial"/>
              </a:rPr>
              <a:t>reward was sometimes a </a:t>
            </a:r>
            <a:r>
              <a:rPr lang="en-US" u="sng" dirty="0">
                <a:solidFill>
                  <a:schemeClr val="hlink"/>
                </a:solidFill>
                <a:latin typeface="Arial"/>
                <a:ea typeface="Arial"/>
                <a:cs typeface="Arial"/>
                <a:sym typeface="Arial"/>
                <a:hlinkClick r:id="rId8"/>
              </a:rPr>
              <a:t>marshmallow</a:t>
            </a:r>
            <a:r>
              <a:rPr lang="en-US" dirty="0">
                <a:latin typeface="Arial"/>
                <a:ea typeface="Arial"/>
                <a:cs typeface="Arial"/>
                <a:sym typeface="Arial"/>
              </a:rPr>
              <a:t>, but often a </a:t>
            </a:r>
            <a:r>
              <a:rPr lang="en-US" u="sng" dirty="0">
                <a:solidFill>
                  <a:schemeClr val="hlink"/>
                </a:solidFill>
                <a:latin typeface="Arial"/>
                <a:ea typeface="Arial"/>
                <a:cs typeface="Arial"/>
                <a:sym typeface="Arial"/>
                <a:hlinkClick r:id="rId9"/>
              </a:rPr>
              <a:t>cookie</a:t>
            </a:r>
            <a:r>
              <a:rPr lang="en-US" dirty="0">
                <a:latin typeface="Arial"/>
                <a:ea typeface="Arial"/>
                <a:cs typeface="Arial"/>
                <a:sym typeface="Arial"/>
              </a:rPr>
              <a:t> or a </a:t>
            </a:r>
            <a:r>
              <a:rPr lang="en-US" u="sng" dirty="0" smtClean="0">
                <a:solidFill>
                  <a:schemeClr val="hlink"/>
                </a:solidFill>
                <a:latin typeface="Arial"/>
                <a:ea typeface="Arial"/>
                <a:cs typeface="Arial"/>
                <a:sym typeface="Arial"/>
                <a:hlinkClick r:id="rId10"/>
              </a:rPr>
              <a:t>pretzel</a:t>
            </a:r>
            <a:r>
              <a:rPr lang="en-US" dirty="0" smtClean="0">
                <a:latin typeface="Arial"/>
                <a:ea typeface="Arial"/>
                <a:cs typeface="Arial"/>
                <a:sym typeface="Arial"/>
              </a:rPr>
              <a:t>). </a:t>
            </a:r>
            <a:r>
              <a:rPr lang="en-US" dirty="0">
                <a:latin typeface="Arial"/>
                <a:ea typeface="Arial"/>
                <a:cs typeface="Arial"/>
                <a:sym typeface="Arial"/>
              </a:rPr>
              <a:t>In follow-up studies, the researchers found that children who were able to wait longer for the preferred rewards tended to have better life outcomes, as measured by </a:t>
            </a:r>
            <a:r>
              <a:rPr lang="en-US" u="sng" dirty="0">
                <a:solidFill>
                  <a:schemeClr val="hlink"/>
                </a:solidFill>
                <a:latin typeface="Arial"/>
                <a:ea typeface="Arial"/>
                <a:cs typeface="Arial"/>
                <a:sym typeface="Arial"/>
                <a:hlinkClick r:id="rId11"/>
              </a:rPr>
              <a:t>SAT scores</a:t>
            </a:r>
            <a:r>
              <a:rPr lang="en-US" dirty="0">
                <a:latin typeface="Arial"/>
                <a:ea typeface="Arial"/>
                <a:cs typeface="Arial"/>
                <a:sym typeface="Arial"/>
              </a:rPr>
              <a:t>,</a:t>
            </a:r>
            <a:r>
              <a:rPr lang="en-US" u="sng" baseline="30000" dirty="0">
                <a:solidFill>
                  <a:schemeClr val="hlink"/>
                </a:solidFill>
                <a:latin typeface="Arial"/>
                <a:ea typeface="Arial"/>
                <a:cs typeface="Arial"/>
                <a:sym typeface="Arial"/>
                <a:hlinkClick r:id="rId12"/>
              </a:rPr>
              <a:t>[2]</a:t>
            </a:r>
            <a:r>
              <a:rPr lang="en-US" dirty="0">
                <a:latin typeface="Arial"/>
                <a:ea typeface="Arial"/>
                <a:cs typeface="Arial"/>
                <a:sym typeface="Arial"/>
              </a:rPr>
              <a:t> educational attainment,</a:t>
            </a:r>
            <a:r>
              <a:rPr lang="en-US" u="sng" baseline="30000" dirty="0">
                <a:solidFill>
                  <a:schemeClr val="hlink"/>
                </a:solidFill>
                <a:latin typeface="Arial"/>
                <a:ea typeface="Arial"/>
                <a:cs typeface="Arial"/>
                <a:sym typeface="Arial"/>
                <a:hlinkClick r:id="rId13"/>
              </a:rPr>
              <a:t>[3]</a:t>
            </a:r>
            <a:r>
              <a:rPr lang="en-US" dirty="0">
                <a:latin typeface="Arial"/>
                <a:ea typeface="Arial"/>
                <a:cs typeface="Arial"/>
                <a:sym typeface="Arial"/>
              </a:rPr>
              <a:t> body mass index (BMI),</a:t>
            </a:r>
            <a:r>
              <a:rPr lang="en-US" u="sng" baseline="30000" dirty="0">
                <a:solidFill>
                  <a:schemeClr val="hlink"/>
                </a:solidFill>
                <a:latin typeface="Arial"/>
                <a:ea typeface="Arial"/>
                <a:cs typeface="Arial"/>
                <a:sym typeface="Arial"/>
                <a:hlinkClick r:id="rId14"/>
              </a:rPr>
              <a:t>[4]</a:t>
            </a:r>
            <a:r>
              <a:rPr lang="en-US" dirty="0">
                <a:latin typeface="Arial"/>
                <a:ea typeface="Arial"/>
                <a:cs typeface="Arial"/>
                <a:sym typeface="Arial"/>
              </a:rPr>
              <a:t> and other life measures.</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And the ability to manage distress also plays a part in being able to regulate emotions. While a child may be able to control his impulses and emotions and wait for another child to finish with the truck, he must also not go to the corner and cry about it. </a:t>
            </a:r>
            <a:endParaRPr dirty="0"/>
          </a:p>
          <a:p>
            <a:pPr marL="0" lvl="0" indent="0" algn="l" rtl="0">
              <a:spcBef>
                <a:spcPts val="0"/>
              </a:spcBef>
              <a:spcAft>
                <a:spcPts val="0"/>
              </a:spcAft>
              <a:buNone/>
            </a:pPr>
            <a:endParaRPr dirty="0"/>
          </a:p>
        </p:txBody>
      </p:sp>
      <p:sp>
        <p:nvSpPr>
          <p:cNvPr id="223" name="Google Shape;223;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Arial"/>
                <a:ea typeface="Arial"/>
                <a:cs typeface="Arial"/>
                <a:sym typeface="Arial"/>
              </a:rPr>
              <a:t>Children also need several kinds of social knowledge to be able to form friendships.</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They have to have language or a way to communicate with their peers — to be able to greet a friend and to be able to join in play by using the language of the play. If two children are playing restaurant in the dramatic play area and a child who is </a:t>
            </a:r>
            <a:r>
              <a:rPr lang="en-US" dirty="0" smtClean="0">
                <a:latin typeface="Arial"/>
                <a:ea typeface="Arial"/>
                <a:cs typeface="Arial"/>
                <a:sym typeface="Arial"/>
              </a:rPr>
              <a:t>non-verbal </a:t>
            </a:r>
            <a:r>
              <a:rPr lang="en-US" dirty="0">
                <a:latin typeface="Arial"/>
                <a:ea typeface="Arial"/>
                <a:cs typeface="Arial"/>
                <a:sym typeface="Arial"/>
              </a:rPr>
              <a:t>wants to join them, he needs a way to tell the others, “I’d like </a:t>
            </a:r>
            <a:r>
              <a:rPr lang="en-US" dirty="0" smtClean="0">
                <a:latin typeface="Arial"/>
                <a:ea typeface="Arial"/>
                <a:cs typeface="Arial"/>
                <a:sym typeface="Arial"/>
              </a:rPr>
              <a:t>French </a:t>
            </a:r>
            <a:r>
              <a:rPr lang="en-US" dirty="0">
                <a:latin typeface="Arial"/>
                <a:ea typeface="Arial"/>
                <a:cs typeface="Arial"/>
                <a:sym typeface="Arial"/>
              </a:rPr>
              <a:t>fries please.”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Socially competent young children synchronize their behavior with their peers by establishing common ground. They exchange information and explore similarities. </a:t>
            </a:r>
            <a:endParaRPr dirty="0"/>
          </a:p>
          <a:p>
            <a:pPr marL="0" lvl="0" indent="0" algn="l" rtl="0">
              <a:spcBef>
                <a:spcPts val="0"/>
              </a:spcBef>
              <a:spcAft>
                <a:spcPts val="0"/>
              </a:spcAft>
              <a:buNone/>
            </a:pPr>
            <a:r>
              <a:rPr lang="en-US" b="1" dirty="0">
                <a:latin typeface="Arial"/>
                <a:ea typeface="Arial"/>
                <a:cs typeface="Arial"/>
                <a:sym typeface="Arial"/>
              </a:rPr>
              <a:t>Ask: </a:t>
            </a:r>
            <a:r>
              <a:rPr lang="en-US" dirty="0">
                <a:latin typeface="Arial"/>
                <a:ea typeface="Arial"/>
                <a:cs typeface="Arial"/>
                <a:sym typeface="Arial"/>
              </a:rPr>
              <a:t>What do we talk about with adults that we don’t know very well? (</a:t>
            </a:r>
            <a:r>
              <a:rPr lang="en-US" b="1" i="1" dirty="0">
                <a:latin typeface="Arial"/>
                <a:ea typeface="Arial"/>
                <a:cs typeface="Arial"/>
                <a:sym typeface="Arial"/>
              </a:rPr>
              <a:t>Pause and wait for participants to answer.) </a:t>
            </a:r>
            <a:r>
              <a:rPr lang="en-US" b="0" i="0" dirty="0" smtClean="0">
                <a:latin typeface="Arial"/>
                <a:ea typeface="Arial"/>
                <a:cs typeface="Arial"/>
                <a:sym typeface="Arial"/>
              </a:rPr>
              <a:t>Often,</a:t>
            </a:r>
            <a:r>
              <a:rPr lang="en-US" b="0" i="0" baseline="0" dirty="0" smtClean="0">
                <a:latin typeface="Arial"/>
                <a:ea typeface="Arial"/>
                <a:cs typeface="Arial"/>
                <a:sym typeface="Arial"/>
              </a:rPr>
              <a:t> t</a:t>
            </a:r>
            <a:r>
              <a:rPr lang="en-US" dirty="0" smtClean="0">
                <a:latin typeface="Arial"/>
                <a:ea typeface="Arial"/>
                <a:cs typeface="Arial"/>
                <a:sym typeface="Arial"/>
              </a:rPr>
              <a:t>he </a:t>
            </a:r>
            <a:r>
              <a:rPr lang="en-US" dirty="0">
                <a:latin typeface="Arial"/>
                <a:ea typeface="Arial"/>
                <a:cs typeface="Arial"/>
                <a:sym typeface="Arial"/>
              </a:rPr>
              <a:t>weather is what we talk about; its common ground, we all experience it and know about it.</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And children with social knowledge and understanding have had experience. They weren’t born knowing how to interact and make friends. They learn through their experiences with others.</a:t>
            </a:r>
            <a:endParaRPr dirty="0"/>
          </a:p>
        </p:txBody>
      </p:sp>
      <p:sp>
        <p:nvSpPr>
          <p:cNvPr id="230" name="Google Shape;230;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Social approach skills are central to social participation and success.</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Many of the interactions in preschool consist of efforts to gain access to play groups and to resist efforts of others to enter their play groups. The literature says that the ability to enter ongoing play is one of the most important skills children need to be able to develop friendships.</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Other important skills include those listed on the slide.</a:t>
            </a:r>
            <a:endParaRPr/>
          </a:p>
          <a:p>
            <a:pPr marL="0" lvl="0" indent="0" algn="l" rtl="0">
              <a:spcBef>
                <a:spcPts val="0"/>
              </a:spcBef>
              <a:spcAft>
                <a:spcPts val="0"/>
              </a:spcAft>
              <a:buNone/>
            </a:pPr>
            <a:endParaRPr/>
          </a:p>
        </p:txBody>
      </p:sp>
      <p:sp>
        <p:nvSpPr>
          <p:cNvPr id="237" name="Google Shape;237;p1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latin typeface="Arial"/>
                <a:ea typeface="Arial"/>
                <a:cs typeface="Arial"/>
                <a:sym typeface="Arial"/>
              </a:rPr>
              <a:t>We </a:t>
            </a:r>
            <a:r>
              <a:rPr lang="en-US" dirty="0">
                <a:latin typeface="Arial"/>
                <a:ea typeface="Arial"/>
                <a:cs typeface="Arial"/>
                <a:sym typeface="Arial"/>
              </a:rPr>
              <a:t>have been talking about the development of social-emotional skills. However, you may hear the term pro-social behavior. These two terms are interchangeable but don’t be confused by the terminology.</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sz="1200" b="0" i="0" dirty="0" smtClean="0">
                <a:solidFill>
                  <a:schemeClr val="dk1"/>
                </a:solidFill>
                <a:latin typeface="Calibri"/>
                <a:ea typeface="Calibri"/>
                <a:cs typeface="Calibri"/>
                <a:sym typeface="Calibri"/>
              </a:rPr>
              <a:t>Read quote from Batson (from </a:t>
            </a:r>
            <a:r>
              <a:rPr lang="en-US" sz="1200" b="0" i="1" dirty="0" smtClean="0">
                <a:solidFill>
                  <a:schemeClr val="dk1"/>
                </a:solidFill>
                <a:latin typeface="Calibri"/>
                <a:ea typeface="Calibri"/>
                <a:cs typeface="Calibri"/>
                <a:sym typeface="Calibri"/>
              </a:rPr>
              <a:t>The </a:t>
            </a:r>
            <a:r>
              <a:rPr lang="en-US" sz="1200" b="0" i="1" dirty="0">
                <a:solidFill>
                  <a:schemeClr val="dk1"/>
                </a:solidFill>
                <a:latin typeface="Calibri"/>
                <a:ea typeface="Calibri"/>
                <a:cs typeface="Calibri"/>
                <a:sym typeface="Calibri"/>
              </a:rPr>
              <a:t>Handbook of Social Psychology </a:t>
            </a:r>
            <a:r>
              <a:rPr lang="en-US" sz="1200" b="0" i="0" dirty="0">
                <a:solidFill>
                  <a:schemeClr val="dk1"/>
                </a:solidFill>
                <a:latin typeface="Calibri"/>
                <a:ea typeface="Calibri"/>
                <a:cs typeface="Calibri"/>
                <a:sym typeface="Calibri"/>
              </a:rPr>
              <a:t>https://eric.ed.gov/?</a:t>
            </a:r>
            <a:r>
              <a:rPr lang="en-US" sz="1200" b="0" i="0" dirty="0" smtClean="0">
                <a:solidFill>
                  <a:schemeClr val="dk1"/>
                </a:solidFill>
                <a:latin typeface="Calibri"/>
                <a:ea typeface="Calibri"/>
                <a:cs typeface="Calibri"/>
                <a:sym typeface="Calibri"/>
              </a:rPr>
              <a:t>id=EJ959719)</a:t>
            </a:r>
            <a:endParaRPr i="0"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Children have to be </a:t>
            </a:r>
            <a:r>
              <a:rPr lang="en-US" dirty="0" smtClean="0">
                <a:latin typeface="Arial"/>
                <a:ea typeface="Arial"/>
                <a:cs typeface="Arial"/>
                <a:sym typeface="Arial"/>
              </a:rPr>
              <a:t>pro-social </a:t>
            </a:r>
            <a:r>
              <a:rPr lang="en-US" dirty="0">
                <a:latin typeface="Arial"/>
                <a:ea typeface="Arial"/>
                <a:cs typeface="Arial"/>
                <a:sym typeface="Arial"/>
              </a:rPr>
              <a:t>to make friends. Socially competent children are those who engage in satisfying interactions and activities with adults and peers and through such interactions improve their own competence.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Presenter can share this additional resource:</a:t>
            </a:r>
            <a:endParaRPr dirty="0"/>
          </a:p>
          <a:p>
            <a:pPr marL="0" lvl="0" indent="0" algn="l" rtl="0">
              <a:spcBef>
                <a:spcPts val="0"/>
              </a:spcBef>
              <a:spcAft>
                <a:spcPts val="0"/>
              </a:spcAft>
              <a:buNone/>
            </a:pPr>
            <a:r>
              <a:rPr lang="en-US" dirty="0"/>
              <a:t>Hyson, M</a:t>
            </a:r>
            <a:r>
              <a:rPr lang="en-US" dirty="0" smtClean="0"/>
              <a:t>., </a:t>
            </a:r>
            <a:r>
              <a:rPr lang="en-US" dirty="0"/>
              <a:t>&amp; Taylor, J.L. (2011</a:t>
            </a:r>
            <a:r>
              <a:rPr lang="en-US" dirty="0" smtClean="0"/>
              <a:t>). </a:t>
            </a:r>
            <a:r>
              <a:rPr lang="en-US" dirty="0"/>
              <a:t>Caring about caring: </a:t>
            </a:r>
            <a:r>
              <a:rPr lang="en-US" dirty="0" smtClean="0"/>
              <a:t>What </a:t>
            </a:r>
            <a:r>
              <a:rPr lang="en-US" dirty="0"/>
              <a:t>adults can do to promote young children’s </a:t>
            </a:r>
            <a:r>
              <a:rPr lang="en-US" dirty="0" smtClean="0"/>
              <a:t>pro-social </a:t>
            </a:r>
            <a:r>
              <a:rPr lang="en-US" dirty="0"/>
              <a:t>skills. </a:t>
            </a:r>
            <a:r>
              <a:rPr lang="en-US" i="1" dirty="0" smtClean="0"/>
              <a:t>Young Children </a:t>
            </a:r>
            <a:r>
              <a:rPr lang="en-US" dirty="0" smtClean="0"/>
              <a:t>(pp. 74-83).</a:t>
            </a:r>
            <a:endParaRPr dirty="0" smtClean="0"/>
          </a:p>
          <a:p>
            <a:pPr marL="0" lvl="0" indent="0" algn="l" rtl="0">
              <a:spcBef>
                <a:spcPts val="0"/>
              </a:spcBef>
              <a:spcAft>
                <a:spcPts val="0"/>
              </a:spcAft>
              <a:buNone/>
            </a:pPr>
            <a:endParaRPr dirty="0"/>
          </a:p>
        </p:txBody>
      </p:sp>
      <p:sp>
        <p:nvSpPr>
          <p:cNvPr id="245" name="Google Shape;245;p1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Arial"/>
                <a:ea typeface="Arial"/>
                <a:cs typeface="Arial"/>
                <a:sym typeface="Arial"/>
              </a:rPr>
              <a:t>Now let’s talk about what social skills we see in children who have friends.</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Activity: </a:t>
            </a:r>
            <a:r>
              <a:rPr lang="en-US" b="0" dirty="0">
                <a:latin typeface="Arial"/>
                <a:ea typeface="Arial"/>
                <a:cs typeface="Arial"/>
                <a:sym typeface="Arial"/>
              </a:rPr>
              <a:t>Divide into </a:t>
            </a:r>
            <a:r>
              <a:rPr lang="en-US" dirty="0">
                <a:latin typeface="Arial"/>
                <a:ea typeface="Arial"/>
                <a:cs typeface="Arial"/>
                <a:sym typeface="Arial"/>
              </a:rPr>
              <a:t>groups or discuss as a whole group and record on chart paper, </a:t>
            </a:r>
            <a:endParaRPr dirty="0"/>
          </a:p>
          <a:p>
            <a:pPr marL="274320" lvl="0" indent="-91440" algn="l" rtl="0">
              <a:spcBef>
                <a:spcPts val="0"/>
              </a:spcBef>
              <a:spcAft>
                <a:spcPts val="0"/>
              </a:spcAft>
              <a:buClr>
                <a:schemeClr val="dk1"/>
              </a:buClr>
              <a:buSzPts val="1200"/>
              <a:buFont typeface="Arial"/>
              <a:buChar char="•"/>
            </a:pPr>
            <a:r>
              <a:rPr lang="en-US" dirty="0">
                <a:latin typeface="Arial"/>
                <a:ea typeface="Arial"/>
                <a:cs typeface="Arial"/>
                <a:sym typeface="Arial"/>
              </a:rPr>
              <a:t>Discuss the specific skills that children who are well liked use with their peers.</a:t>
            </a:r>
            <a:endParaRPr dirty="0"/>
          </a:p>
          <a:p>
            <a:pPr marL="274320" lvl="0" indent="-91440" algn="l" rtl="0">
              <a:spcBef>
                <a:spcPts val="0"/>
              </a:spcBef>
              <a:spcAft>
                <a:spcPts val="0"/>
              </a:spcAft>
              <a:buClr>
                <a:schemeClr val="dk1"/>
              </a:buClr>
              <a:buSzPts val="1200"/>
              <a:buFont typeface="Arial"/>
              <a:buChar char="•"/>
            </a:pPr>
            <a:r>
              <a:rPr lang="en-US" dirty="0">
                <a:latin typeface="Arial"/>
                <a:ea typeface="Arial"/>
                <a:cs typeface="Arial"/>
                <a:sym typeface="Arial"/>
              </a:rPr>
              <a:t>Have a recorder write them down.</a:t>
            </a:r>
            <a:endParaRPr dirty="0"/>
          </a:p>
          <a:p>
            <a:pPr marL="274320" lvl="0" indent="-91440" algn="l" rtl="0">
              <a:spcBef>
                <a:spcPts val="0"/>
              </a:spcBef>
              <a:spcAft>
                <a:spcPts val="0"/>
              </a:spcAft>
              <a:buClr>
                <a:schemeClr val="dk1"/>
              </a:buClr>
              <a:buSzPts val="1200"/>
              <a:buFont typeface="Arial"/>
              <a:buChar char="•"/>
            </a:pPr>
            <a:r>
              <a:rPr lang="en-US" dirty="0">
                <a:latin typeface="Arial"/>
                <a:ea typeface="Arial"/>
                <a:cs typeface="Arial"/>
                <a:sym typeface="Arial"/>
              </a:rPr>
              <a:t>Remind the group to write down </a:t>
            </a:r>
            <a:r>
              <a:rPr lang="en-US" u="sng" dirty="0">
                <a:latin typeface="Arial"/>
                <a:ea typeface="Arial"/>
                <a:cs typeface="Arial"/>
                <a:sym typeface="Arial"/>
              </a:rPr>
              <a:t>specific, observable</a:t>
            </a:r>
            <a:r>
              <a:rPr lang="en-US" dirty="0">
                <a:latin typeface="Arial"/>
                <a:ea typeface="Arial"/>
                <a:cs typeface="Arial"/>
                <a:sym typeface="Arial"/>
              </a:rPr>
              <a:t> skills. </a:t>
            </a:r>
            <a:endParaRPr lang="en-US" dirty="0" smtClean="0">
              <a:latin typeface="Arial"/>
              <a:ea typeface="Arial"/>
              <a:cs typeface="Arial"/>
              <a:sym typeface="Arial"/>
            </a:endParaRPr>
          </a:p>
          <a:p>
            <a:pPr marL="274320" lvl="0" indent="-91440" algn="l" rtl="0">
              <a:spcBef>
                <a:spcPts val="0"/>
              </a:spcBef>
              <a:spcAft>
                <a:spcPts val="0"/>
              </a:spcAft>
              <a:buClr>
                <a:schemeClr val="dk1"/>
              </a:buClr>
              <a:buSzPts val="1200"/>
              <a:buFont typeface="Arial"/>
              <a:buChar char="•"/>
            </a:pPr>
            <a:r>
              <a:rPr lang="en-US" dirty="0" smtClean="0">
                <a:latin typeface="Arial"/>
                <a:ea typeface="Arial"/>
                <a:cs typeface="Arial"/>
                <a:sym typeface="Arial"/>
              </a:rPr>
              <a:t>Ask </a:t>
            </a:r>
            <a:r>
              <a:rPr lang="en-US" dirty="0">
                <a:latin typeface="Arial"/>
                <a:ea typeface="Arial"/>
                <a:cs typeface="Arial"/>
                <a:sym typeface="Arial"/>
              </a:rPr>
              <a:t>groups to share what they come up with. Add anything that is left out as the groups/individuals share out. </a:t>
            </a:r>
            <a:endParaRPr dirty="0"/>
          </a:p>
          <a:p>
            <a:pPr marL="0" lvl="0" indent="0" algn="l" rtl="0">
              <a:spcBef>
                <a:spcPts val="0"/>
              </a:spcBef>
              <a:spcAft>
                <a:spcPts val="0"/>
              </a:spcAft>
              <a:buNone/>
            </a:pPr>
            <a:endParaRPr dirty="0"/>
          </a:p>
        </p:txBody>
      </p:sp>
      <p:sp>
        <p:nvSpPr>
          <p:cNvPr id="253" name="Google Shape;253;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Arial"/>
                <a:ea typeface="Arial"/>
                <a:cs typeface="Arial"/>
                <a:sym typeface="Arial"/>
              </a:rPr>
              <a:t>Share the bullets above with the participants and add the following as talking points:</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Interaction is reciprocal </a:t>
            </a:r>
            <a:r>
              <a:rPr lang="en-US" dirty="0">
                <a:latin typeface="Arial"/>
                <a:ea typeface="Arial"/>
                <a:cs typeface="Arial"/>
                <a:sym typeface="Arial"/>
              </a:rPr>
              <a:t>– in order to have a meaningful interaction with someone, whether through conversation or in the case of young children play, both parties must contribute. In conversation, you say something, and the party you are addressing responds. In play, a child might start playing with blocks and another child joins in. If this serve and respond type interaction is not maintained, interactions stop or never begin.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Control of learning </a:t>
            </a:r>
            <a:r>
              <a:rPr lang="en-US" dirty="0">
                <a:latin typeface="Arial"/>
                <a:ea typeface="Arial"/>
                <a:cs typeface="Arial"/>
                <a:sym typeface="Arial"/>
              </a:rPr>
              <a:t>– young children need lots of choice in the activities they engage in and who they engage </a:t>
            </a:r>
            <a:r>
              <a:rPr lang="en-US" dirty="0" smtClean="0">
                <a:latin typeface="Arial"/>
                <a:ea typeface="Arial"/>
                <a:cs typeface="Arial"/>
                <a:sym typeface="Arial"/>
              </a:rPr>
              <a:t>with</a:t>
            </a:r>
            <a:r>
              <a:rPr lang="en-US" dirty="0">
                <a:latin typeface="Arial"/>
                <a:ea typeface="Arial"/>
                <a:cs typeface="Arial"/>
                <a:sym typeface="Arial"/>
              </a:rPr>
              <a:t>. If they show an interest in certain materials or activities they are more likely to engage longer.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Interactions are learned </a:t>
            </a:r>
            <a:r>
              <a:rPr lang="en-US" dirty="0">
                <a:latin typeface="Arial"/>
                <a:ea typeface="Arial"/>
                <a:cs typeface="Arial"/>
                <a:sym typeface="Arial"/>
              </a:rPr>
              <a:t>- young children learn from what is modeled to them. It is important to model positive interactions through peer models. If negative interactions are observed, adults should intervene and model a more appropriate interaction. Always remember how important reinforcement is for increasing appropriate interactions. </a:t>
            </a:r>
            <a:endParaRPr dirty="0"/>
          </a:p>
        </p:txBody>
      </p:sp>
      <p:sp>
        <p:nvSpPr>
          <p:cNvPr id="260" name="Google Shape;260;p1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Arial"/>
                <a:ea typeface="Arial"/>
                <a:cs typeface="Arial"/>
                <a:sym typeface="Arial"/>
              </a:rPr>
              <a:t>We also inadvertently model behaviors that don’t reinforce what we teach.</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How many of you have had adults say </a:t>
            </a:r>
            <a:r>
              <a:rPr lang="en-US" dirty="0" smtClean="0">
                <a:latin typeface="Arial"/>
                <a:ea typeface="Arial"/>
                <a:cs typeface="Arial"/>
                <a:sym typeface="Arial"/>
              </a:rPr>
              <a:t>“Good </a:t>
            </a:r>
            <a:r>
              <a:rPr lang="en-US" dirty="0">
                <a:latin typeface="Arial"/>
                <a:ea typeface="Arial"/>
                <a:cs typeface="Arial"/>
                <a:sym typeface="Arial"/>
              </a:rPr>
              <a:t>morning” to you but totally ignore the </a:t>
            </a:r>
            <a:r>
              <a:rPr lang="en-US" dirty="0" smtClean="0">
                <a:latin typeface="Arial"/>
                <a:ea typeface="Arial"/>
                <a:cs typeface="Arial"/>
                <a:sym typeface="Arial"/>
              </a:rPr>
              <a:t>child? </a:t>
            </a:r>
            <a:r>
              <a:rPr lang="en-US" dirty="0">
                <a:latin typeface="Arial"/>
                <a:ea typeface="Arial"/>
                <a:cs typeface="Arial"/>
                <a:sym typeface="Arial"/>
              </a:rPr>
              <a:t>Is that socially appropriate?</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And is anyone guilty of talking about children in front of them? Would we do this if it were another adult?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And sometimes we talk about children, giving them attributes in front of them by saying things like, “Oh, he’s being shy today.” Or we label the child’s behavior or refer to a child by a label.</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Think about the example that we are setting when we do these things.</a:t>
            </a:r>
            <a:endParaRPr dirty="0">
              <a:latin typeface="Arial"/>
              <a:ea typeface="Arial"/>
              <a:cs typeface="Arial"/>
              <a:sym typeface="Arial"/>
            </a:endParaRPr>
          </a:p>
        </p:txBody>
      </p:sp>
      <p:sp>
        <p:nvSpPr>
          <p:cNvPr id="267" name="Google Shape;267;p1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18</a:t>
            </a:fld>
            <a:endParaRPr sz="1200" b="0" i="0" u="none" strike="noStrike" cap="none">
              <a:solidFill>
                <a:schemeClr val="dk1"/>
              </a:solidFill>
              <a:latin typeface="Arial"/>
              <a:ea typeface="Arial"/>
              <a:cs typeface="Arial"/>
              <a:sym typeface="Arial"/>
            </a:endParaRPr>
          </a:p>
        </p:txBody>
      </p:sp>
      <p:sp>
        <p:nvSpPr>
          <p:cNvPr id="273" name="Google Shape;273;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4" name="Google Shape;274;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latin typeface="Arial"/>
                <a:ea typeface="Arial"/>
                <a:cs typeface="Arial"/>
                <a:sym typeface="Arial"/>
              </a:rPr>
              <a:t>Activity: </a:t>
            </a:r>
            <a:r>
              <a:rPr lang="en-US" dirty="0">
                <a:latin typeface="Arial"/>
                <a:ea typeface="Arial"/>
                <a:cs typeface="Arial"/>
                <a:sym typeface="Arial"/>
              </a:rPr>
              <a:t>In pairs, have participants review each of the above and share with each other why these strategies would not be helpful in teaching pro-social behaviors. Be prepared to share thoughts about one of the ineffective strategies listed on the slide. Once participants share, if certain points are not mentioned, then presenter can fill in the following information: </a:t>
            </a:r>
            <a:endParaRPr dirty="0">
              <a:latin typeface="Arial"/>
              <a:ea typeface="Arial"/>
              <a:cs typeface="Arial"/>
              <a:sym typeface="Arial"/>
            </a:endParaRPr>
          </a:p>
          <a:p>
            <a:pPr marL="0" lvl="0" indent="0" algn="l" rtl="0">
              <a:spcBef>
                <a:spcPts val="0"/>
              </a:spcBef>
              <a:spcAft>
                <a:spcPts val="0"/>
              </a:spcAft>
              <a:buNone/>
            </a:pPr>
            <a:endParaRPr b="1" i="1"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Telling a child to say </a:t>
            </a:r>
            <a:r>
              <a:rPr lang="en-US" b="1" dirty="0" smtClean="0">
                <a:latin typeface="Arial"/>
                <a:ea typeface="Arial"/>
                <a:cs typeface="Arial"/>
                <a:sym typeface="Arial"/>
              </a:rPr>
              <a:t>s/he is </a:t>
            </a:r>
            <a:r>
              <a:rPr lang="en-US" b="1" dirty="0">
                <a:latin typeface="Arial"/>
                <a:ea typeface="Arial"/>
                <a:cs typeface="Arial"/>
                <a:sym typeface="Arial"/>
              </a:rPr>
              <a:t>sorry</a:t>
            </a:r>
            <a:r>
              <a:rPr lang="en-US" dirty="0">
                <a:latin typeface="Arial"/>
                <a:ea typeface="Arial"/>
                <a:cs typeface="Arial"/>
                <a:sym typeface="Arial"/>
              </a:rPr>
              <a:t> – Many times young children just repeat what they are told. They do not understand why what they did or did not do was inappropriate. Teaching them what else they could do is more effective than just requiring an apology.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Telling a child </a:t>
            </a:r>
            <a:r>
              <a:rPr lang="en-US" b="1" dirty="0" smtClean="0">
                <a:latin typeface="Arial"/>
                <a:ea typeface="Arial"/>
                <a:cs typeface="Arial"/>
                <a:sym typeface="Arial"/>
              </a:rPr>
              <a:t>s/he is </a:t>
            </a:r>
            <a:r>
              <a:rPr lang="en-US" b="1" dirty="0">
                <a:latin typeface="Arial"/>
                <a:ea typeface="Arial"/>
                <a:cs typeface="Arial"/>
                <a:sym typeface="Arial"/>
              </a:rPr>
              <a:t>rude for interrupting two people talking</a:t>
            </a:r>
            <a:r>
              <a:rPr lang="en-US" dirty="0">
                <a:latin typeface="Arial"/>
                <a:ea typeface="Arial"/>
                <a:cs typeface="Arial"/>
                <a:sym typeface="Arial"/>
              </a:rPr>
              <a:t> – Young children are very egocentric; they want to get someone’s attention immediately. In addition, they do not understand what “rude” means. They want their needs met and see interrupting as an appropriate way to do this. We must teach them appropriate ways of gaining attention instead of just saying they were rude.</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Asking a child, “Why did you hit?”</a:t>
            </a:r>
            <a:r>
              <a:rPr lang="en-US" dirty="0">
                <a:latin typeface="Arial"/>
                <a:ea typeface="Arial"/>
                <a:cs typeface="Arial"/>
                <a:sym typeface="Arial"/>
              </a:rPr>
              <a:t> – This is asking the question that we already know the answer to; they wanted something, whether it was an object or attention, and this produced the quickest results. When asked, most children will say “I don’t know.” Again, teaching them alternative ways to get their needs met is more effective.</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Asking a child to sit for two minutes to calm down</a:t>
            </a:r>
            <a:r>
              <a:rPr lang="en-US" dirty="0">
                <a:latin typeface="Arial"/>
                <a:ea typeface="Arial"/>
                <a:cs typeface="Arial"/>
                <a:sym typeface="Arial"/>
              </a:rPr>
              <a:t> – Asking them to sit to calm down may work, but you must follow with the teaching aspect. Explain why they need to calm down and what behaviors they could have used instead that would get the results they desire. </a:t>
            </a:r>
            <a:endParaRPr dirty="0"/>
          </a:p>
          <a:p>
            <a:pPr marL="0" lvl="0" indent="0" algn="l" rtl="0">
              <a:spcBef>
                <a:spcPts val="0"/>
              </a:spcBef>
              <a:spcAft>
                <a:spcPts val="0"/>
              </a:spcAft>
              <a:buNone/>
            </a:pPr>
            <a:endParaRPr dirty="0">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The teacher sets the stage by structuring the environment, teaching the social skills that the child needs, supporting classmates to play with and interact with their peers, and using child-specific strategies.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Let’s take a look at each of these areas of setting the stage.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281" name="Google Shape;281;p1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In inclusive environments, we can’t assume that because young </a:t>
            </a:r>
            <a:r>
              <a:rPr lang="en-US" dirty="0" smtClean="0"/>
              <a:t>children with </a:t>
            </a:r>
            <a:r>
              <a:rPr lang="en-US" dirty="0"/>
              <a:t>and without disabilities are together that they will interact and successfully develop relationships. This module will provide you some strategies that will help to foster social relationships between children.</a:t>
            </a:r>
            <a:endParaRPr dirty="0"/>
          </a:p>
        </p:txBody>
      </p:sp>
      <p:sp>
        <p:nvSpPr>
          <p:cNvPr id="158" name="Google Shape;158;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20</a:t>
            </a:fld>
            <a:endParaRPr sz="1200" b="0" i="0" u="none" strike="noStrike" cap="none">
              <a:solidFill>
                <a:schemeClr val="dk1"/>
              </a:solidFill>
              <a:latin typeface="Arial"/>
              <a:ea typeface="Arial"/>
              <a:cs typeface="Arial"/>
              <a:sym typeface="Arial"/>
            </a:endParaRPr>
          </a:p>
        </p:txBody>
      </p:sp>
      <p:sp>
        <p:nvSpPr>
          <p:cNvPr id="287" name="Google Shape;287;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8" name="Google Shape;288;p2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Arial"/>
                <a:ea typeface="Arial"/>
                <a:cs typeface="Arial"/>
                <a:sym typeface="Arial"/>
              </a:rPr>
              <a:t>The way we structure the environment is through scheduling, careful planning of space, developing class expectations for </a:t>
            </a:r>
            <a:r>
              <a:rPr lang="en-US" dirty="0" smtClean="0">
                <a:latin typeface="Arial"/>
                <a:ea typeface="Arial"/>
                <a:cs typeface="Arial"/>
                <a:sym typeface="Arial"/>
              </a:rPr>
              <a:t>behaviors, </a:t>
            </a:r>
            <a:r>
              <a:rPr lang="en-US" dirty="0">
                <a:latin typeface="Arial"/>
                <a:ea typeface="Arial"/>
                <a:cs typeface="Arial"/>
                <a:sym typeface="Arial"/>
              </a:rPr>
              <a:t>and making positive statements. </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21</a:t>
            </a:fld>
            <a:endParaRPr sz="1200" b="0" i="0" u="none" strike="noStrike" cap="none">
              <a:solidFill>
                <a:schemeClr val="dk1"/>
              </a:solidFill>
              <a:latin typeface="Arial"/>
              <a:ea typeface="Arial"/>
              <a:cs typeface="Arial"/>
              <a:sym typeface="Arial"/>
            </a:endParaRPr>
          </a:p>
        </p:txBody>
      </p:sp>
      <p:sp>
        <p:nvSpPr>
          <p:cNvPr id="294" name="Google Shape;294;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5" name="Google Shape;295;p2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Arial"/>
                <a:ea typeface="Arial"/>
                <a:cs typeface="Arial"/>
                <a:sym typeface="Arial"/>
              </a:rPr>
              <a:t>Refer to Module on Setting up the Environment if you want to provide any additional information, in-depth examples of this presentation</a:t>
            </a:r>
            <a:endParaRPr dirty="0"/>
          </a:p>
          <a:p>
            <a:pPr marL="0" lvl="0" indent="0" algn="l" rtl="0">
              <a:spcBef>
                <a:spcPts val="0"/>
              </a:spcBef>
              <a:spcAft>
                <a:spcPts val="0"/>
              </a:spcAft>
              <a:buNone/>
            </a:pPr>
            <a:r>
              <a:rPr lang="en-US" dirty="0">
                <a:latin typeface="Arial"/>
                <a:ea typeface="Arial"/>
                <a:cs typeface="Arial"/>
                <a:sym typeface="Arial"/>
              </a:rPr>
              <a:t>Show the Video 1.3 Visual Schedule: </a:t>
            </a:r>
            <a:r>
              <a:rPr lang="en-US" u="sng" dirty="0">
                <a:solidFill>
                  <a:schemeClr val="hlink"/>
                </a:solidFill>
                <a:latin typeface="Arial"/>
                <a:ea typeface="Arial"/>
                <a:cs typeface="Arial"/>
                <a:sym typeface="Arial"/>
                <a:hlinkClick r:id="rId3"/>
              </a:rPr>
              <a:t>https://drive.google.com/open?id=1k-6Y2CvUGUJq6Bh5wrfNBBM4zJikdJQG</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Elaborate by discussing the following talking points:</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1. In terms of the schedule, it should be balanced. This refers to making sure that the schedule is mainly teacher-planned and child-initiated with some activities that are teacher-guided or for large groups (e.g., mainly child-initiated, some teacher-guided, and few large group activities).</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2. Children should know what to anticipate each day, including what happens when they arrive and during center or circle time. This routine helps them feel that they have control over their environment. For young children, a visual schedule provides more structure and helps them understand what happens at each part of the day. This can take the form of pictures that help guide them through the day’s activities.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3. To help children anticipate schedule changes, give as much advance warning as possible. For example, explain to a child that, “Today we are having a guest visitor,” and have a picture symbol that demonstrates this change to share.</a:t>
            </a:r>
            <a:endParaRPr dirty="0"/>
          </a:p>
          <a:p>
            <a:pPr marL="0" lvl="0" indent="0" algn="l" rtl="0">
              <a:spcBef>
                <a:spcPts val="0"/>
              </a:spcBef>
              <a:spcAft>
                <a:spcPts val="0"/>
              </a:spcAft>
              <a:buNone/>
            </a:pPr>
            <a:r>
              <a:rPr lang="en-US" dirty="0">
                <a:latin typeface="Arial"/>
                <a:ea typeface="Arial"/>
                <a:cs typeface="Arial"/>
                <a:sym typeface="Arial"/>
              </a:rPr>
              <a:t> </a:t>
            </a:r>
            <a:endParaRPr dirty="0"/>
          </a:p>
          <a:p>
            <a:pPr marL="0" lvl="0" indent="0" algn="l" rtl="0">
              <a:spcBef>
                <a:spcPts val="0"/>
              </a:spcBef>
              <a:spcAft>
                <a:spcPts val="0"/>
              </a:spcAft>
              <a:buNone/>
            </a:pPr>
            <a:r>
              <a:rPr lang="en-US" dirty="0">
                <a:latin typeface="Arial"/>
                <a:ea typeface="Arial"/>
                <a:cs typeface="Arial"/>
                <a:sym typeface="Arial"/>
              </a:rPr>
              <a:t>4. Provide children with choices of alternative activities to accommodate different energy levels and attention spans. </a:t>
            </a:r>
            <a:endParaRPr dirty="0"/>
          </a:p>
          <a:p>
            <a:pPr marL="0" lvl="0" indent="0" algn="l" rtl="0">
              <a:spcBef>
                <a:spcPts val="0"/>
              </a:spcBef>
              <a:spcAft>
                <a:spcPts val="0"/>
              </a:spcAft>
              <a:buNone/>
            </a:pPr>
            <a:r>
              <a:rPr lang="en-US" dirty="0">
                <a:latin typeface="Arial"/>
                <a:ea typeface="Arial"/>
                <a:cs typeface="Arial"/>
                <a:sym typeface="Arial"/>
              </a:rPr>
              <a:t>Keep in mind the following in order to promote pro-social behavior: cooperation and smooth transitions</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1" name="Google Shape;301;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A thoughtful schedule requires attention to details such as (share each bullet from the slide)</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Pre-correction – show children the correct way to interact before they enter into the interaction – If a child is about to enter the block area, point out that when in blocks you share (give others access to the blocks, ….).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Planned transitions – transitioning from one routine to another throughout the day takes time and must be planned. How will you signal the children it is time to leave one activity to go to another? Bell, song, lights? Ask participants what else they might do. How will you provide a further prompt for children who need more than the overall classroom prompt (whisper in their ear that it is almost time to change, show them a visual symbol, use a timer…)?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Materials set in advance and teacher roles – all materials for all activities should be set up in advance so that the activity can begin right away. It is important if several adults are in the room that each knows what to do when (teacher moves on to activity while assistant cleans up, sets up next activity, etc.). This will allow for quick starts to activities and less down time which may contribute to inappropriate behaviors. </a:t>
            </a:r>
            <a:endParaRPr/>
          </a:p>
        </p:txBody>
      </p:sp>
      <p:sp>
        <p:nvSpPr>
          <p:cNvPr id="302" name="Google Shape;302;p2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Arial"/>
                <a:ea typeface="Arial"/>
                <a:cs typeface="Arial"/>
                <a:sym typeface="Arial"/>
              </a:rPr>
              <a:t>Refer to the </a:t>
            </a:r>
            <a:r>
              <a:rPr lang="en-US" b="1" dirty="0">
                <a:latin typeface="Arial"/>
                <a:ea typeface="Arial"/>
                <a:cs typeface="Arial"/>
                <a:sym typeface="Arial"/>
              </a:rPr>
              <a:t>v</a:t>
            </a:r>
            <a:r>
              <a:rPr lang="en-US" b="1" dirty="0" smtClean="0">
                <a:latin typeface="Arial"/>
                <a:ea typeface="Arial"/>
                <a:cs typeface="Arial"/>
                <a:sym typeface="Arial"/>
              </a:rPr>
              <a:t>ideo</a:t>
            </a:r>
            <a:r>
              <a:rPr lang="en-US" dirty="0" smtClean="0">
                <a:latin typeface="Arial"/>
                <a:ea typeface="Arial"/>
                <a:cs typeface="Arial"/>
                <a:sym typeface="Arial"/>
              </a:rPr>
              <a:t> </a:t>
            </a:r>
            <a:r>
              <a:rPr lang="en-US" dirty="0">
                <a:latin typeface="Arial"/>
                <a:ea typeface="Arial"/>
                <a:cs typeface="Arial"/>
                <a:sym typeface="Arial"/>
              </a:rPr>
              <a:t>1.8 Five Minute Glove in the folder. </a:t>
            </a:r>
            <a:endParaRPr dirty="0">
              <a:latin typeface="Arial"/>
              <a:ea typeface="Arial"/>
              <a:cs typeface="Arial"/>
              <a:sym typeface="Arial"/>
            </a:endParaRPr>
          </a:p>
          <a:p>
            <a:pPr marL="0" lvl="0" indent="0" algn="l" rtl="0">
              <a:spcBef>
                <a:spcPts val="0"/>
              </a:spcBef>
              <a:spcAft>
                <a:spcPts val="0"/>
              </a:spcAft>
              <a:buNone/>
            </a:pPr>
            <a:endParaRPr dirty="0"/>
          </a:p>
          <a:p>
            <a:pPr marL="0" lvl="0" indent="0" algn="l" rtl="0">
              <a:spcBef>
                <a:spcPts val="0"/>
              </a:spcBef>
              <a:spcAft>
                <a:spcPts val="0"/>
              </a:spcAft>
              <a:buNone/>
            </a:pPr>
            <a:r>
              <a:rPr lang="en-US" b="1" dirty="0" smtClean="0">
                <a:latin typeface="Arial"/>
                <a:ea typeface="Arial"/>
                <a:cs typeface="Arial"/>
                <a:sym typeface="Arial"/>
              </a:rPr>
              <a:t>Ask:</a:t>
            </a:r>
            <a:r>
              <a:rPr lang="en-US" dirty="0" smtClean="0">
                <a:latin typeface="Arial"/>
                <a:ea typeface="Arial"/>
                <a:cs typeface="Arial"/>
                <a:sym typeface="Arial"/>
              </a:rPr>
              <a:t> What </a:t>
            </a:r>
            <a:r>
              <a:rPr lang="en-US" dirty="0">
                <a:latin typeface="Arial"/>
                <a:ea typeface="Arial"/>
                <a:cs typeface="Arial"/>
                <a:sym typeface="Arial"/>
              </a:rPr>
              <a:t>other successful strategies have you seen or used for transitions? </a:t>
            </a:r>
            <a:endParaRPr dirty="0">
              <a:latin typeface="Arial"/>
              <a:ea typeface="Arial"/>
              <a:cs typeface="Arial"/>
              <a:sym typeface="Arial"/>
            </a:endParaRPr>
          </a:p>
        </p:txBody>
      </p:sp>
      <p:sp>
        <p:nvSpPr>
          <p:cNvPr id="309" name="Google Shape;309;p2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24</a:t>
            </a:fld>
            <a:endParaRPr sz="1200" b="0" i="0" u="none" strike="noStrike" cap="none">
              <a:solidFill>
                <a:schemeClr val="dk1"/>
              </a:solidFill>
              <a:latin typeface="Arial"/>
              <a:ea typeface="Arial"/>
              <a:cs typeface="Arial"/>
              <a:sym typeface="Arial"/>
            </a:endParaRPr>
          </a:p>
        </p:txBody>
      </p:sp>
      <p:sp>
        <p:nvSpPr>
          <p:cNvPr id="316" name="Google Shape;316;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7" name="Google Shape;317;p2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smtClean="0">
                <a:latin typeface="Arial"/>
                <a:ea typeface="Arial"/>
                <a:cs typeface="Arial"/>
                <a:sym typeface="Arial"/>
              </a:rPr>
              <a:t>Being </a:t>
            </a:r>
            <a:r>
              <a:rPr lang="en-US" dirty="0">
                <a:latin typeface="Arial"/>
                <a:ea typeface="Arial"/>
                <a:cs typeface="Arial"/>
                <a:sym typeface="Arial"/>
              </a:rPr>
              <a:t>mindful about how you setup your </a:t>
            </a:r>
            <a:r>
              <a:rPr lang="en-US" dirty="0" smtClean="0">
                <a:latin typeface="Arial"/>
                <a:ea typeface="Arial"/>
                <a:cs typeface="Arial"/>
                <a:sym typeface="Arial"/>
              </a:rPr>
              <a:t>environment </a:t>
            </a:r>
            <a:r>
              <a:rPr lang="en-US" dirty="0">
                <a:latin typeface="Arial"/>
                <a:ea typeface="Arial"/>
                <a:cs typeface="Arial"/>
                <a:sym typeface="Arial"/>
              </a:rPr>
              <a:t>can facilitate the acquisition of social emotional skills. </a:t>
            </a:r>
            <a:endParaRPr lang="en-US" dirty="0" smtClean="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lang="en-US" dirty="0" smtClean="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dirty="0" smtClean="0">
                <a:latin typeface="Arial"/>
                <a:ea typeface="Arial"/>
                <a:cs typeface="Arial"/>
                <a:sym typeface="Arial"/>
              </a:rPr>
              <a:t>Briefly </a:t>
            </a:r>
            <a:r>
              <a:rPr lang="en-US" dirty="0">
                <a:latin typeface="Arial"/>
                <a:ea typeface="Arial"/>
                <a:cs typeface="Arial"/>
                <a:sym typeface="Arial"/>
              </a:rPr>
              <a:t>review the points on the slides and provide the </a:t>
            </a:r>
            <a:r>
              <a:rPr lang="en-US" b="1" dirty="0">
                <a:latin typeface="Arial"/>
                <a:ea typeface="Arial"/>
                <a:cs typeface="Arial"/>
                <a:sym typeface="Arial"/>
              </a:rPr>
              <a:t>resource</a:t>
            </a:r>
            <a:r>
              <a:rPr lang="en-US" dirty="0">
                <a:latin typeface="Arial"/>
                <a:ea typeface="Arial"/>
                <a:cs typeface="Arial"/>
                <a:sym typeface="Arial"/>
              </a:rPr>
              <a:t> of </a:t>
            </a:r>
            <a:r>
              <a:rPr lang="en-US" i="1" dirty="0" smtClean="0">
                <a:latin typeface="Arial"/>
                <a:ea typeface="Arial"/>
                <a:cs typeface="Arial"/>
                <a:sym typeface="Arial"/>
              </a:rPr>
              <a:t>How to Use a Quiet Spot.</a:t>
            </a:r>
            <a:endParaRPr lang="en-US" dirty="0" smtClean="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lang="en-US" dirty="0" smtClean="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dirty="0" smtClean="0">
                <a:latin typeface="Arial"/>
                <a:ea typeface="Arial"/>
                <a:cs typeface="Arial"/>
                <a:sym typeface="Arial"/>
              </a:rPr>
              <a:t>Refer </a:t>
            </a:r>
            <a:r>
              <a:rPr lang="en-US" dirty="0">
                <a:latin typeface="Arial"/>
                <a:ea typeface="Arial"/>
                <a:cs typeface="Arial"/>
                <a:sym typeface="Arial"/>
              </a:rPr>
              <a:t>to the </a:t>
            </a:r>
            <a:r>
              <a:rPr lang="en-US" b="1" dirty="0">
                <a:latin typeface="Arial"/>
                <a:ea typeface="Arial"/>
                <a:cs typeface="Arial"/>
                <a:sym typeface="Arial"/>
              </a:rPr>
              <a:t>handouts </a:t>
            </a:r>
            <a:r>
              <a:rPr lang="en-US" dirty="0">
                <a:latin typeface="Arial"/>
                <a:ea typeface="Arial"/>
                <a:cs typeface="Arial"/>
                <a:sym typeface="Arial"/>
              </a:rPr>
              <a:t>section of this module. </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4" name="Google Shape;324;p2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Here is an example of a classroom that has well defined areas. Note the way that shelving is used to divide spaces. </a:t>
            </a:r>
            <a:endParaRPr/>
          </a:p>
        </p:txBody>
      </p:sp>
      <p:sp>
        <p:nvSpPr>
          <p:cNvPr id="325" name="Google Shape;325;p2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26</a:t>
            </a:fld>
            <a:endParaRPr sz="1200" b="0" i="0" u="none" strike="noStrike" cap="none">
              <a:solidFill>
                <a:schemeClr val="dk1"/>
              </a:solidFill>
              <a:latin typeface="Arial"/>
              <a:ea typeface="Arial"/>
              <a:cs typeface="Arial"/>
              <a:sym typeface="Arial"/>
            </a:endParaRPr>
          </a:p>
        </p:txBody>
      </p:sp>
      <p:sp>
        <p:nvSpPr>
          <p:cNvPr id="331" name="Google Shape;331;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2" name="Google Shape;332;p2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Arial"/>
                <a:ea typeface="Arial"/>
                <a:cs typeface="Arial"/>
                <a:sym typeface="Arial"/>
              </a:rPr>
              <a:t>See social </a:t>
            </a:r>
            <a:r>
              <a:rPr lang="en-US" b="1" dirty="0">
                <a:latin typeface="Arial"/>
                <a:ea typeface="Arial"/>
                <a:cs typeface="Arial"/>
                <a:sym typeface="Arial"/>
              </a:rPr>
              <a:t>handout </a:t>
            </a:r>
            <a:r>
              <a:rPr lang="en-US" dirty="0" smtClean="0">
                <a:latin typeface="Arial"/>
                <a:ea typeface="Arial"/>
                <a:cs typeface="Arial"/>
                <a:sym typeface="Arial"/>
              </a:rPr>
              <a:t>, </a:t>
            </a:r>
            <a:r>
              <a:rPr lang="en-US" i="1" dirty="0" smtClean="0">
                <a:latin typeface="Arial"/>
                <a:ea typeface="Arial"/>
                <a:cs typeface="Arial"/>
                <a:sym typeface="Arial"/>
              </a:rPr>
              <a:t>Steps on Fostering Children’s Friendships</a:t>
            </a:r>
            <a:r>
              <a:rPr lang="en-US" dirty="0" smtClean="0">
                <a:latin typeface="Arial"/>
                <a:ea typeface="Arial"/>
                <a:cs typeface="Arial"/>
                <a:sym typeface="Arial"/>
              </a:rPr>
              <a:t>., </a:t>
            </a:r>
            <a:r>
              <a:rPr lang="en-US" dirty="0">
                <a:latin typeface="Arial"/>
                <a:ea typeface="Arial"/>
                <a:cs typeface="Arial"/>
                <a:sym typeface="Arial"/>
              </a:rPr>
              <a:t>located in the module 4 </a:t>
            </a:r>
            <a:r>
              <a:rPr lang="en-US" dirty="0" smtClean="0">
                <a:latin typeface="Arial"/>
                <a:ea typeface="Arial"/>
                <a:cs typeface="Arial"/>
                <a:sym typeface="Arial"/>
              </a:rPr>
              <a:t>handout </a:t>
            </a:r>
            <a:r>
              <a:rPr lang="en-US" dirty="0">
                <a:latin typeface="Arial"/>
                <a:ea typeface="Arial"/>
                <a:cs typeface="Arial"/>
                <a:sym typeface="Arial"/>
              </a:rPr>
              <a:t>folder.</a:t>
            </a:r>
            <a:endParaRPr dirty="0"/>
          </a:p>
          <a:p>
            <a:pPr marL="0" lvl="0" indent="0" algn="l" rtl="0">
              <a:spcBef>
                <a:spcPts val="0"/>
              </a:spcBef>
              <a:spcAft>
                <a:spcPts val="0"/>
              </a:spcAft>
              <a:buNone/>
            </a:pPr>
            <a:endParaRPr dirty="0">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27</a:t>
            </a:fld>
            <a:endParaRPr sz="1200" b="0" i="0" u="none" strike="noStrike" cap="none">
              <a:solidFill>
                <a:schemeClr val="dk1"/>
              </a:solidFill>
              <a:latin typeface="Arial"/>
              <a:ea typeface="Arial"/>
              <a:cs typeface="Arial"/>
              <a:sym typeface="Arial"/>
            </a:endParaRPr>
          </a:p>
        </p:txBody>
      </p:sp>
      <p:sp>
        <p:nvSpPr>
          <p:cNvPr id="338" name="Google Shape;338;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9" name="Google Shape;339;p2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latin typeface="Arial"/>
                <a:ea typeface="Arial"/>
                <a:cs typeface="Arial"/>
                <a:sym typeface="Arial"/>
              </a:rPr>
              <a:t>Activity: </a:t>
            </a:r>
            <a:r>
              <a:rPr lang="en-US" dirty="0">
                <a:latin typeface="Arial"/>
                <a:ea typeface="Arial"/>
                <a:cs typeface="Arial"/>
                <a:sym typeface="Arial"/>
              </a:rPr>
              <a:t>Participants to turn to the person sitting on their right and make a list of toys in their classrooms that encourage social interaction. Also think about ways you may need to adapt toys/equipment for young children with physical disabilities that promote their social interactions (e.g., prone stander, wedge, floor sitter).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Have participants volunteer to share what they listed in the previous activity.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If they did not include any of the items list below during the report out, presenter will discuss how each of these toys promote social relationships or not.</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(refer to </a:t>
            </a:r>
            <a:r>
              <a:rPr lang="en-US" b="1" dirty="0" smtClean="0">
                <a:latin typeface="Arial"/>
                <a:ea typeface="Arial"/>
                <a:cs typeface="Arial"/>
                <a:sym typeface="Arial"/>
              </a:rPr>
              <a:t>handout</a:t>
            </a:r>
            <a:r>
              <a:rPr lang="en-US" dirty="0" smtClean="0">
                <a:latin typeface="Arial"/>
                <a:ea typeface="Arial"/>
                <a:cs typeface="Arial"/>
                <a:sym typeface="Arial"/>
              </a:rPr>
              <a:t>, </a:t>
            </a:r>
            <a:r>
              <a:rPr lang="en-US" i="1" dirty="0" smtClean="0">
                <a:latin typeface="Arial"/>
                <a:ea typeface="Arial"/>
                <a:cs typeface="Arial"/>
                <a:sym typeface="Arial"/>
              </a:rPr>
              <a:t>Uses </a:t>
            </a:r>
            <a:r>
              <a:rPr lang="en-US" i="1" dirty="0">
                <a:latin typeface="Arial"/>
                <a:ea typeface="Arial"/>
                <a:cs typeface="Arial"/>
                <a:sym typeface="Arial"/>
              </a:rPr>
              <a:t>for Toys and Materials in Pro-social Ways in the Early Childhood Classroom</a:t>
            </a:r>
            <a:endParaRPr i="1"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Examples of toys: </a:t>
            </a:r>
            <a:r>
              <a:rPr lang="en-US" b="1" dirty="0">
                <a:latin typeface="Arial"/>
                <a:ea typeface="Arial"/>
                <a:cs typeface="Arial"/>
                <a:sym typeface="Arial"/>
              </a:rPr>
              <a:t>How do you use toys to promote social skills?</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Dress-up clothes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Dramatic play materials</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Puppets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Vehicles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Sand/water toys</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Record player</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Blocks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See saw</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Kiddie car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Jungle gym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Puzzles</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Pegboards and pegs</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Art materials</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Parquetry</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Shape templates</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Toy animals</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White/black board</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Dolls</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Beads</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Felt board stories</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28</a:t>
            </a:fld>
            <a:endParaRPr sz="1200" b="0" i="0" u="none" strike="noStrike" cap="none">
              <a:solidFill>
                <a:schemeClr val="dk1"/>
              </a:solidFill>
              <a:latin typeface="Arial"/>
              <a:ea typeface="Arial"/>
              <a:cs typeface="Arial"/>
              <a:sym typeface="Arial"/>
            </a:endParaRPr>
          </a:p>
        </p:txBody>
      </p:sp>
      <p:sp>
        <p:nvSpPr>
          <p:cNvPr id="346" name="Google Shape;346;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7" name="Google Shape;347;p2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Carefully construct small groups, making sure to have children with varying abilities in each group.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Try to avoid having the child with a disability always with an adult (shadowing). If the child needs support, determine if a peer can provide it.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3" name="Google Shape;353;p2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Arial"/>
                <a:ea typeface="Arial"/>
                <a:cs typeface="Arial"/>
                <a:sym typeface="Arial"/>
              </a:rPr>
              <a:t>Now that you have carefully planned your environments, let’s </a:t>
            </a:r>
            <a:r>
              <a:rPr lang="en-US" dirty="0" smtClean="0">
                <a:latin typeface="Arial"/>
                <a:ea typeface="Arial"/>
                <a:cs typeface="Arial"/>
                <a:sym typeface="Arial"/>
              </a:rPr>
              <a:t>watch</a:t>
            </a:r>
            <a:r>
              <a:rPr lang="en-US" baseline="0" dirty="0" smtClean="0">
                <a:latin typeface="Arial"/>
                <a:ea typeface="Arial"/>
                <a:cs typeface="Arial"/>
                <a:sym typeface="Arial"/>
              </a:rPr>
              <a:t> this </a:t>
            </a:r>
            <a:r>
              <a:rPr lang="en-US" b="1" baseline="0" dirty="0" smtClean="0">
                <a:latin typeface="Arial"/>
                <a:ea typeface="Arial"/>
                <a:cs typeface="Arial"/>
                <a:sym typeface="Arial"/>
              </a:rPr>
              <a:t>video </a:t>
            </a:r>
            <a:r>
              <a:rPr lang="en-US" baseline="0" dirty="0" smtClean="0">
                <a:latin typeface="Arial"/>
                <a:ea typeface="Arial"/>
                <a:cs typeface="Arial"/>
                <a:sym typeface="Arial"/>
              </a:rPr>
              <a:t>clip and look for </a:t>
            </a:r>
            <a:r>
              <a:rPr lang="en-US" dirty="0" smtClean="0">
                <a:latin typeface="Arial"/>
                <a:ea typeface="Arial"/>
                <a:cs typeface="Arial"/>
                <a:sym typeface="Arial"/>
              </a:rPr>
              <a:t>specific </a:t>
            </a:r>
            <a:r>
              <a:rPr lang="en-US" dirty="0">
                <a:latin typeface="Arial"/>
                <a:ea typeface="Arial"/>
                <a:cs typeface="Arial"/>
                <a:sym typeface="Arial"/>
              </a:rPr>
              <a:t>strategies you can use to help children develop friendships. </a:t>
            </a:r>
            <a:endParaRPr dirty="0"/>
          </a:p>
        </p:txBody>
      </p:sp>
      <p:sp>
        <p:nvSpPr>
          <p:cNvPr id="354" name="Google Shape;354;p2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smtClean="0">
                <a:latin typeface="Arial"/>
                <a:ea typeface="Arial"/>
                <a:cs typeface="Arial"/>
                <a:sym typeface="Arial"/>
              </a:rPr>
              <a:t>Activity</a:t>
            </a:r>
            <a:r>
              <a:rPr lang="en-US" dirty="0" smtClean="0">
                <a:latin typeface="Arial"/>
                <a:ea typeface="Arial"/>
                <a:cs typeface="Arial"/>
                <a:sym typeface="Arial"/>
              </a:rPr>
              <a:t>: Ask </a:t>
            </a:r>
            <a:r>
              <a:rPr lang="en-US" dirty="0">
                <a:latin typeface="Arial"/>
                <a:ea typeface="Arial"/>
                <a:cs typeface="Arial"/>
                <a:sym typeface="Arial"/>
              </a:rPr>
              <a:t>the participants to reflect on their experience as a young </a:t>
            </a:r>
            <a:r>
              <a:rPr lang="en-US" dirty="0" smtClean="0">
                <a:latin typeface="Arial"/>
                <a:ea typeface="Arial"/>
                <a:cs typeface="Arial"/>
                <a:sym typeface="Arial"/>
              </a:rPr>
              <a:t>child. </a:t>
            </a:r>
          </a:p>
          <a:p>
            <a:pPr marL="0" lvl="0" indent="0" algn="l" rtl="0">
              <a:spcBef>
                <a:spcPts val="0"/>
              </a:spcBef>
              <a:spcAft>
                <a:spcPts val="0"/>
              </a:spcAft>
              <a:buNone/>
            </a:pPr>
            <a:endParaRPr lang="en-US" dirty="0" smtClean="0">
              <a:latin typeface="Arial"/>
              <a:ea typeface="Arial"/>
              <a:cs typeface="Arial"/>
              <a:sym typeface="Arial"/>
            </a:endParaRPr>
          </a:p>
          <a:p>
            <a:pPr marL="0" lvl="0" indent="0" algn="l" rtl="0">
              <a:spcBef>
                <a:spcPts val="0"/>
              </a:spcBef>
              <a:spcAft>
                <a:spcPts val="0"/>
              </a:spcAft>
              <a:buNone/>
            </a:pPr>
            <a:r>
              <a:rPr lang="en-US" b="1" dirty="0" smtClean="0">
                <a:latin typeface="Arial"/>
                <a:ea typeface="Arial"/>
                <a:cs typeface="Arial"/>
                <a:sym typeface="Arial"/>
              </a:rPr>
              <a:t>Ask</a:t>
            </a:r>
            <a:r>
              <a:rPr lang="en-US" dirty="0" smtClean="0">
                <a:latin typeface="Arial"/>
                <a:ea typeface="Arial"/>
                <a:cs typeface="Arial"/>
                <a:sym typeface="Arial"/>
              </a:rPr>
              <a:t>: How </a:t>
            </a:r>
            <a:r>
              <a:rPr lang="en-US" dirty="0">
                <a:latin typeface="Arial"/>
                <a:ea typeface="Arial"/>
                <a:cs typeface="Arial"/>
                <a:sym typeface="Arial"/>
              </a:rPr>
              <a:t>did the adults in your life support your social emotional development? What had a positive or negative impact? </a:t>
            </a:r>
            <a:r>
              <a:rPr lang="en-US" dirty="0" smtClean="0">
                <a:latin typeface="Arial"/>
                <a:ea typeface="Arial"/>
                <a:cs typeface="Arial"/>
                <a:sym typeface="Arial"/>
              </a:rPr>
              <a:t>Would anyone like </a:t>
            </a:r>
            <a:r>
              <a:rPr lang="en-US" dirty="0">
                <a:latin typeface="Arial"/>
                <a:ea typeface="Arial"/>
                <a:cs typeface="Arial"/>
                <a:sym typeface="Arial"/>
              </a:rPr>
              <a:t>to share their reflections with the larger </a:t>
            </a:r>
            <a:r>
              <a:rPr lang="en-US" dirty="0" smtClean="0">
                <a:latin typeface="Arial"/>
                <a:ea typeface="Arial"/>
                <a:cs typeface="Arial"/>
                <a:sym typeface="Arial"/>
              </a:rPr>
              <a:t>group? </a:t>
            </a:r>
            <a:endParaRPr dirty="0">
              <a:latin typeface="Arial"/>
              <a:ea typeface="Arial"/>
              <a:cs typeface="Arial"/>
              <a:sym typeface="Arial"/>
            </a:endParaRPr>
          </a:p>
        </p:txBody>
      </p:sp>
      <p:sp>
        <p:nvSpPr>
          <p:cNvPr id="165" name="Google Shape;165;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30</a:t>
            </a:fld>
            <a:endParaRPr sz="1200" b="0" i="0" u="none" strike="noStrike" cap="none">
              <a:solidFill>
                <a:schemeClr val="dk1"/>
              </a:solidFill>
              <a:latin typeface="Arial"/>
              <a:ea typeface="Arial"/>
              <a:cs typeface="Arial"/>
              <a:sym typeface="Arial"/>
            </a:endParaRPr>
          </a:p>
        </p:txBody>
      </p:sp>
      <p:sp>
        <p:nvSpPr>
          <p:cNvPr id="361" name="Google Shape;361;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2" name="Google Shape;362;p3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Arial"/>
                <a:ea typeface="Arial"/>
                <a:cs typeface="Arial"/>
                <a:sym typeface="Arial"/>
              </a:rPr>
              <a:t>Modifying songs and </a:t>
            </a:r>
            <a:r>
              <a:rPr lang="en-US" dirty="0" smtClean="0">
                <a:latin typeface="Arial"/>
                <a:ea typeface="Arial"/>
                <a:cs typeface="Arial"/>
                <a:sym typeface="Arial"/>
              </a:rPr>
              <a:t>activities </a:t>
            </a:r>
            <a:r>
              <a:rPr lang="en-US" dirty="0">
                <a:latin typeface="Arial"/>
                <a:ea typeface="Arial"/>
                <a:cs typeface="Arial"/>
                <a:sym typeface="Arial"/>
              </a:rPr>
              <a:t>to include directions for displaying affection</a:t>
            </a:r>
            <a:endParaRPr dirty="0"/>
          </a:p>
          <a:p>
            <a:pPr marL="0" lvl="0" indent="-76200" algn="l" rtl="0">
              <a:spcBef>
                <a:spcPts val="0"/>
              </a:spcBef>
              <a:spcAft>
                <a:spcPts val="0"/>
              </a:spcAft>
              <a:buClr>
                <a:schemeClr val="dk1"/>
              </a:buClr>
              <a:buSzPts val="1200"/>
              <a:buFont typeface="Arial"/>
              <a:buChar char="•"/>
            </a:pPr>
            <a:r>
              <a:rPr lang="en-US" dirty="0">
                <a:latin typeface="Arial"/>
                <a:ea typeface="Arial"/>
                <a:cs typeface="Arial"/>
                <a:sym typeface="Arial"/>
              </a:rPr>
              <a:t> “If you're happy and you know it,” hug instead of clap</a:t>
            </a:r>
            <a:endParaRPr dirty="0"/>
          </a:p>
          <a:p>
            <a:pPr marL="0" lvl="0" indent="-76200" algn="l" rtl="0">
              <a:spcBef>
                <a:spcPts val="0"/>
              </a:spcBef>
              <a:spcAft>
                <a:spcPts val="0"/>
              </a:spcAft>
              <a:buClr>
                <a:schemeClr val="dk1"/>
              </a:buClr>
              <a:buSzPts val="1200"/>
              <a:buFont typeface="Arial"/>
              <a:buChar char="•"/>
            </a:pPr>
            <a:r>
              <a:rPr lang="en-US" dirty="0">
                <a:latin typeface="Arial"/>
                <a:ea typeface="Arial"/>
                <a:cs typeface="Arial"/>
                <a:sym typeface="Arial"/>
              </a:rPr>
              <a:t> Simon says </a:t>
            </a:r>
            <a:r>
              <a:rPr lang="en-US" dirty="0" smtClean="0">
                <a:latin typeface="Arial"/>
                <a:ea typeface="Arial"/>
                <a:cs typeface="Arial"/>
                <a:sym typeface="Arial"/>
              </a:rPr>
              <a:t>“Touch </a:t>
            </a:r>
            <a:r>
              <a:rPr lang="en-US" dirty="0">
                <a:latin typeface="Arial"/>
                <a:ea typeface="Arial"/>
                <a:cs typeface="Arial"/>
                <a:sym typeface="Arial"/>
              </a:rPr>
              <a:t>your friend’s head”</a:t>
            </a:r>
            <a:endParaRPr dirty="0"/>
          </a:p>
          <a:p>
            <a:pPr marL="0" lvl="0" indent="-76200" algn="l" rtl="0">
              <a:spcBef>
                <a:spcPts val="0"/>
              </a:spcBef>
              <a:spcAft>
                <a:spcPts val="0"/>
              </a:spcAft>
              <a:buClr>
                <a:schemeClr val="dk1"/>
              </a:buClr>
              <a:buSzPts val="1200"/>
              <a:buFont typeface="Arial"/>
              <a:buChar char="•"/>
            </a:pPr>
            <a:r>
              <a:rPr lang="en-US" dirty="0">
                <a:latin typeface="Arial"/>
                <a:ea typeface="Arial"/>
                <a:cs typeface="Arial"/>
                <a:sym typeface="Arial"/>
              </a:rPr>
              <a:t> Musical chairs where you must all fit in a chair instead of leaving someone out. Students would have to sit in laps and share chairs.</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Cooperative materials that require two or more children to use:</a:t>
            </a:r>
            <a:endParaRPr dirty="0"/>
          </a:p>
          <a:p>
            <a:pPr marL="0" lvl="0" indent="-76200" algn="l" rtl="0">
              <a:spcBef>
                <a:spcPts val="0"/>
              </a:spcBef>
              <a:spcAft>
                <a:spcPts val="0"/>
              </a:spcAft>
              <a:buClr>
                <a:schemeClr val="dk1"/>
              </a:buClr>
              <a:buSzPts val="1200"/>
              <a:buFont typeface="Arial"/>
              <a:buChar char="•"/>
            </a:pPr>
            <a:r>
              <a:rPr lang="en-US" dirty="0">
                <a:latin typeface="Arial"/>
                <a:ea typeface="Arial"/>
                <a:cs typeface="Arial"/>
                <a:sym typeface="Arial"/>
              </a:rPr>
              <a:t> String beads on opposite ends </a:t>
            </a:r>
            <a:endParaRPr dirty="0"/>
          </a:p>
          <a:p>
            <a:pPr marL="0" lvl="0" indent="-76200" algn="l" rtl="0">
              <a:spcBef>
                <a:spcPts val="0"/>
              </a:spcBef>
              <a:spcAft>
                <a:spcPts val="0"/>
              </a:spcAft>
              <a:buClr>
                <a:schemeClr val="dk1"/>
              </a:buClr>
              <a:buSzPts val="1200"/>
              <a:buFont typeface="Arial"/>
              <a:buChar char="•"/>
            </a:pPr>
            <a:r>
              <a:rPr lang="en-US" dirty="0">
                <a:latin typeface="Arial"/>
                <a:ea typeface="Arial"/>
                <a:cs typeface="Arial"/>
                <a:sym typeface="Arial"/>
              </a:rPr>
              <a:t> Pour juice</a:t>
            </a:r>
            <a:endParaRPr dirty="0"/>
          </a:p>
          <a:p>
            <a:pPr marL="0" lvl="0" indent="-76200" algn="l" rtl="0">
              <a:spcBef>
                <a:spcPts val="0"/>
              </a:spcBef>
              <a:spcAft>
                <a:spcPts val="0"/>
              </a:spcAft>
              <a:buClr>
                <a:schemeClr val="dk1"/>
              </a:buClr>
              <a:buSzPts val="1200"/>
              <a:buFont typeface="Arial"/>
              <a:buChar char="•"/>
            </a:pPr>
            <a:r>
              <a:rPr lang="en-US" dirty="0">
                <a:latin typeface="Arial"/>
                <a:ea typeface="Arial"/>
                <a:cs typeface="Arial"/>
                <a:sym typeface="Arial"/>
              </a:rPr>
              <a:t> Carry a ball between two children</a:t>
            </a:r>
            <a:endParaRPr dirty="0"/>
          </a:p>
          <a:p>
            <a:pPr marL="0" lvl="0" indent="-76200" algn="l" rtl="0">
              <a:spcBef>
                <a:spcPts val="0"/>
              </a:spcBef>
              <a:spcAft>
                <a:spcPts val="0"/>
              </a:spcAft>
              <a:buClr>
                <a:schemeClr val="dk1"/>
              </a:buClr>
              <a:buSzPts val="1200"/>
              <a:buFont typeface="Arial"/>
              <a:buChar char="•"/>
            </a:pPr>
            <a:r>
              <a:rPr lang="en-US" dirty="0">
                <a:latin typeface="Arial"/>
                <a:ea typeface="Arial"/>
                <a:cs typeface="Arial"/>
                <a:sym typeface="Arial"/>
              </a:rPr>
              <a:t> Build a project together</a:t>
            </a:r>
            <a:endParaRPr dirty="0"/>
          </a:p>
          <a:p>
            <a:pPr marL="0" lvl="0" indent="-76200" algn="l" rtl="0">
              <a:spcBef>
                <a:spcPts val="0"/>
              </a:spcBef>
              <a:spcAft>
                <a:spcPts val="0"/>
              </a:spcAft>
              <a:buClr>
                <a:schemeClr val="dk1"/>
              </a:buClr>
              <a:buSzPts val="1200"/>
              <a:buFont typeface="Arial"/>
              <a:buChar char="•"/>
            </a:pPr>
            <a:r>
              <a:rPr lang="en-US" dirty="0">
                <a:latin typeface="Arial"/>
                <a:ea typeface="Arial"/>
                <a:cs typeface="Arial"/>
                <a:sym typeface="Arial"/>
              </a:rPr>
              <a:t> Paint a mural</a:t>
            </a:r>
            <a:endParaRPr dirty="0"/>
          </a:p>
          <a:p>
            <a:pPr marL="0" lvl="0" indent="-76200" algn="l" rtl="0">
              <a:spcBef>
                <a:spcPts val="0"/>
              </a:spcBef>
              <a:spcAft>
                <a:spcPts val="0"/>
              </a:spcAft>
              <a:buClr>
                <a:schemeClr val="dk1"/>
              </a:buClr>
              <a:buSzPts val="1200"/>
              <a:buFont typeface="Arial"/>
              <a:buChar char="•"/>
            </a:pPr>
            <a:r>
              <a:rPr lang="en-US" dirty="0">
                <a:latin typeface="Arial"/>
                <a:ea typeface="Arial"/>
                <a:cs typeface="Arial"/>
                <a:sym typeface="Arial"/>
              </a:rPr>
              <a:t> Clean the table, sweep the floor</a:t>
            </a:r>
            <a:endParaRPr dirty="0"/>
          </a:p>
          <a:p>
            <a:pPr marL="0" lvl="0" indent="-76200" algn="l" rtl="0">
              <a:spcBef>
                <a:spcPts val="0"/>
              </a:spcBef>
              <a:spcAft>
                <a:spcPts val="0"/>
              </a:spcAft>
              <a:buClr>
                <a:schemeClr val="dk1"/>
              </a:buClr>
              <a:buSzPts val="1200"/>
              <a:buFont typeface="Arial"/>
              <a:buChar char="•"/>
            </a:pPr>
            <a:r>
              <a:rPr lang="en-US" dirty="0">
                <a:latin typeface="Arial"/>
                <a:ea typeface="Arial"/>
                <a:cs typeface="Arial"/>
                <a:sym typeface="Arial"/>
              </a:rPr>
              <a:t> </a:t>
            </a:r>
            <a:r>
              <a:rPr lang="en-US" dirty="0" err="1">
                <a:latin typeface="Arial"/>
                <a:ea typeface="Arial"/>
                <a:cs typeface="Arial"/>
                <a:sym typeface="Arial"/>
              </a:rPr>
              <a:t>Blanketball</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smtClean="0">
                <a:latin typeface="Arial"/>
                <a:ea typeface="Arial"/>
                <a:cs typeface="Arial"/>
                <a:sym typeface="Arial"/>
              </a:rPr>
              <a:t>Ask</a:t>
            </a:r>
            <a:r>
              <a:rPr lang="en-US" b="1" dirty="0">
                <a:latin typeface="Arial"/>
                <a:ea typeface="Arial"/>
                <a:cs typeface="Arial"/>
                <a:sym typeface="Arial"/>
              </a:rPr>
              <a:t>: </a:t>
            </a:r>
            <a:r>
              <a:rPr lang="en-US" dirty="0">
                <a:latin typeface="Arial"/>
                <a:ea typeface="Arial"/>
                <a:cs typeface="Arial"/>
                <a:sym typeface="Arial"/>
              </a:rPr>
              <a:t>Can you add some additional activities?</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9" name="Google Shape;369;p3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latin typeface="Arial"/>
                <a:ea typeface="Arial"/>
                <a:cs typeface="Arial"/>
                <a:sym typeface="Arial"/>
              </a:rPr>
              <a:t>Show video </a:t>
            </a:r>
            <a:r>
              <a:rPr lang="en-US" dirty="0">
                <a:latin typeface="Arial"/>
                <a:ea typeface="Arial"/>
                <a:cs typeface="Arial"/>
                <a:sym typeface="Arial"/>
              </a:rPr>
              <a:t>2.8 Embedding 2 (teacher facilitating peer-mediated learning at water table and paint easel) </a:t>
            </a:r>
            <a:r>
              <a:rPr lang="en-US" u="sng" dirty="0">
                <a:solidFill>
                  <a:schemeClr val="hlink"/>
                </a:solidFill>
                <a:latin typeface="Arial"/>
                <a:ea typeface="Arial"/>
                <a:cs typeface="Arial"/>
                <a:sym typeface="Arial"/>
                <a:hlinkClick r:id="rId3"/>
              </a:rPr>
              <a:t>https://drive.google.com/open?id=1IekVvdTnooHEL0xCDyiDJQpJHzvn-JHx</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Let’s review some strategies that you as the teacher can use. </a:t>
            </a:r>
            <a:endParaRPr dirty="0">
              <a:latin typeface="Arial"/>
              <a:ea typeface="Arial"/>
              <a:cs typeface="Arial"/>
              <a:sym typeface="Arial"/>
            </a:endParaRPr>
          </a:p>
          <a:p>
            <a:pPr marL="365760" lvl="0" indent="-274320" algn="l" rtl="0">
              <a:spcBef>
                <a:spcPts val="0"/>
              </a:spcBef>
              <a:spcAft>
                <a:spcPts val="0"/>
              </a:spcAft>
              <a:buClr>
                <a:schemeClr val="dk1"/>
              </a:buClr>
              <a:buSzPts val="1200"/>
              <a:buFont typeface="Arial" panose="020B0604020202020204" pitchFamily="34" charset="0"/>
              <a:buChar char="•"/>
              <a:tabLst>
                <a:tab pos="457200" algn="l"/>
              </a:tabLst>
            </a:pPr>
            <a:r>
              <a:rPr lang="en-US" dirty="0" smtClean="0">
                <a:latin typeface="Arial"/>
                <a:ea typeface="Arial"/>
                <a:cs typeface="Arial"/>
                <a:sym typeface="Arial"/>
              </a:rPr>
              <a:t>It </a:t>
            </a:r>
            <a:r>
              <a:rPr lang="en-US" dirty="0">
                <a:latin typeface="Arial"/>
                <a:ea typeface="Arial"/>
                <a:cs typeface="Arial"/>
                <a:sym typeface="Arial"/>
              </a:rPr>
              <a:t>is always important to model strategies that promote friendships for young children, but remember to also use puppets. </a:t>
            </a:r>
            <a:endParaRPr dirty="0">
              <a:latin typeface="Arial"/>
              <a:ea typeface="Arial"/>
              <a:cs typeface="Arial"/>
              <a:sym typeface="Arial"/>
            </a:endParaRPr>
          </a:p>
          <a:p>
            <a:pPr marL="365760" lvl="0" indent="-274320" algn="l" rtl="0">
              <a:spcBef>
                <a:spcPts val="0"/>
              </a:spcBef>
              <a:spcAft>
                <a:spcPts val="0"/>
              </a:spcAft>
              <a:buClr>
                <a:schemeClr val="dk1"/>
              </a:buClr>
              <a:buSzPts val="1200"/>
              <a:buFont typeface="Arial" panose="020B0604020202020204" pitchFamily="34" charset="0"/>
              <a:buChar char="•"/>
              <a:tabLst>
                <a:tab pos="457200" algn="l"/>
              </a:tabLst>
            </a:pPr>
            <a:r>
              <a:rPr lang="en-US" dirty="0" smtClean="0">
                <a:latin typeface="Arial"/>
                <a:ea typeface="Arial"/>
                <a:cs typeface="Arial"/>
                <a:sym typeface="Arial"/>
              </a:rPr>
              <a:t>Peers </a:t>
            </a:r>
            <a:r>
              <a:rPr lang="en-US" dirty="0">
                <a:latin typeface="Arial"/>
                <a:ea typeface="Arial"/>
                <a:cs typeface="Arial"/>
                <a:sym typeface="Arial"/>
              </a:rPr>
              <a:t>can be taught to initiate play and to sustain play, so you can teach them how to continue to engage.</a:t>
            </a:r>
            <a:endParaRPr dirty="0">
              <a:latin typeface="Arial"/>
              <a:ea typeface="Arial"/>
              <a:cs typeface="Arial"/>
              <a:sym typeface="Arial"/>
            </a:endParaRPr>
          </a:p>
          <a:p>
            <a:pPr marL="365760" lvl="0" indent="-274320" algn="l" rtl="0">
              <a:spcBef>
                <a:spcPts val="0"/>
              </a:spcBef>
              <a:spcAft>
                <a:spcPts val="0"/>
              </a:spcAft>
              <a:buClr>
                <a:schemeClr val="dk1"/>
              </a:buClr>
              <a:buSzPts val="1200"/>
              <a:buFont typeface="Arial" panose="020B0604020202020204" pitchFamily="34" charset="0"/>
              <a:buChar char="•"/>
              <a:tabLst>
                <a:tab pos="457200" algn="l"/>
              </a:tabLst>
            </a:pPr>
            <a:r>
              <a:rPr lang="en-US" dirty="0" smtClean="0">
                <a:latin typeface="Arial"/>
                <a:ea typeface="Arial"/>
                <a:cs typeface="Arial"/>
                <a:sym typeface="Arial"/>
              </a:rPr>
              <a:t>Remember </a:t>
            </a:r>
            <a:r>
              <a:rPr lang="en-US" dirty="0">
                <a:latin typeface="Arial"/>
                <a:ea typeface="Arial"/>
                <a:cs typeface="Arial"/>
                <a:sym typeface="Arial"/>
              </a:rPr>
              <a:t>to provide positive feedback when children use friendship skills. </a:t>
            </a:r>
            <a:r>
              <a:rPr lang="en-US" dirty="0" smtClean="0">
                <a:latin typeface="Arial"/>
                <a:ea typeface="Arial"/>
                <a:cs typeface="Arial"/>
                <a:sym typeface="Arial"/>
              </a:rPr>
              <a:t> </a:t>
            </a:r>
            <a:endParaRPr dirty="0">
              <a:latin typeface="Arial"/>
              <a:ea typeface="Arial"/>
              <a:cs typeface="Arial"/>
              <a:sym typeface="Arial"/>
            </a:endParaRPr>
          </a:p>
          <a:p>
            <a:pPr marL="365760" lvl="0" indent="-274320" algn="l" rtl="0">
              <a:spcBef>
                <a:spcPts val="0"/>
              </a:spcBef>
              <a:spcAft>
                <a:spcPts val="0"/>
              </a:spcAft>
              <a:buClr>
                <a:schemeClr val="dk1"/>
              </a:buClr>
              <a:buSzPts val="1200"/>
              <a:buFont typeface="Arial" panose="020B0604020202020204" pitchFamily="34" charset="0"/>
              <a:buChar char="•"/>
              <a:tabLst>
                <a:tab pos="457200" algn="l"/>
              </a:tabLst>
            </a:pPr>
            <a:r>
              <a:rPr lang="en-US" dirty="0" smtClean="0">
                <a:latin typeface="Arial"/>
                <a:ea typeface="Arial"/>
                <a:cs typeface="Arial"/>
                <a:sym typeface="Arial"/>
              </a:rPr>
              <a:t>See </a:t>
            </a:r>
            <a:r>
              <a:rPr lang="en-US" dirty="0">
                <a:latin typeface="Arial"/>
                <a:ea typeface="Arial"/>
                <a:cs typeface="Arial"/>
                <a:sym typeface="Arial"/>
              </a:rPr>
              <a:t>resources for social story </a:t>
            </a:r>
            <a:endParaRPr dirty="0">
              <a:latin typeface="Arial"/>
              <a:ea typeface="Arial"/>
              <a:cs typeface="Arial"/>
              <a:sym typeface="Arial"/>
            </a:endParaRPr>
          </a:p>
        </p:txBody>
      </p:sp>
      <p:sp>
        <p:nvSpPr>
          <p:cNvPr id="370" name="Google Shape;370;p3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32</a:t>
            </a:fld>
            <a:endParaRPr sz="1200" b="0" i="0" u="none" strike="noStrike" cap="none">
              <a:solidFill>
                <a:schemeClr val="dk1"/>
              </a:solidFill>
              <a:latin typeface="Arial"/>
              <a:ea typeface="Arial"/>
              <a:cs typeface="Arial"/>
              <a:sym typeface="Arial"/>
            </a:endParaRPr>
          </a:p>
        </p:txBody>
      </p:sp>
      <p:sp>
        <p:nvSpPr>
          <p:cNvPr id="376" name="Google Shape;376;p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7" name="Google Shape;377;p3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latin typeface="Arial"/>
                <a:ea typeface="Arial"/>
                <a:cs typeface="Arial"/>
                <a:sym typeface="Arial"/>
              </a:rPr>
              <a:t>Set </a:t>
            </a:r>
            <a:r>
              <a:rPr lang="en-US" dirty="0">
                <a:latin typeface="Arial"/>
                <a:ea typeface="Arial"/>
                <a:cs typeface="Arial"/>
                <a:sym typeface="Arial"/>
              </a:rPr>
              <a:t>behavior expectations for the classroom that are geared to cooperation and friendship.</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Remember to teach the expectations by demonstrating to the children what each behavior looks like.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Model, have photos, and practice using the skills in the appropriate locations.</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3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Arial"/>
                <a:ea typeface="Arial"/>
                <a:cs typeface="Arial"/>
                <a:sym typeface="Arial"/>
              </a:rPr>
              <a:t>Show </a:t>
            </a:r>
            <a:r>
              <a:rPr lang="en-US" b="1" dirty="0">
                <a:latin typeface="Arial"/>
                <a:ea typeface="Arial"/>
                <a:cs typeface="Arial"/>
                <a:sym typeface="Arial"/>
              </a:rPr>
              <a:t>video</a:t>
            </a:r>
            <a:r>
              <a:rPr lang="en-US" dirty="0">
                <a:latin typeface="Arial"/>
                <a:ea typeface="Arial"/>
                <a:cs typeface="Arial"/>
                <a:sym typeface="Arial"/>
              </a:rPr>
              <a:t> 1.13 </a:t>
            </a:r>
            <a:endParaRPr lang="en-US"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It </a:t>
            </a:r>
            <a:r>
              <a:rPr lang="en-US" dirty="0">
                <a:latin typeface="Arial"/>
                <a:ea typeface="Arial"/>
                <a:cs typeface="Arial"/>
                <a:sym typeface="Arial"/>
              </a:rPr>
              <a:t>shows how the teacher reviews and teaches the classroom expectations.</a:t>
            </a:r>
            <a:endParaRPr dirty="0">
              <a:latin typeface="Arial"/>
              <a:ea typeface="Arial"/>
              <a:cs typeface="Arial"/>
              <a:sym typeface="Arial"/>
            </a:endParaRPr>
          </a:p>
        </p:txBody>
      </p:sp>
      <p:sp>
        <p:nvSpPr>
          <p:cNvPr id="384" name="Google Shape;384;p3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34</a:t>
            </a:fld>
            <a:endParaRPr sz="1200" b="0" i="0" u="none" strike="noStrike" cap="none">
              <a:solidFill>
                <a:schemeClr val="dk1"/>
              </a:solidFill>
              <a:latin typeface="Arial"/>
              <a:ea typeface="Arial"/>
              <a:cs typeface="Arial"/>
              <a:sym typeface="Arial"/>
            </a:endParaRPr>
          </a:p>
        </p:txBody>
      </p:sp>
      <p:sp>
        <p:nvSpPr>
          <p:cNvPr id="391" name="Google Shape;391;p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2" name="Google Shape;392;p3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latin typeface="Arial"/>
                <a:ea typeface="Arial"/>
                <a:cs typeface="Arial"/>
                <a:sym typeface="Arial"/>
              </a:rPr>
              <a:t>Share</a:t>
            </a:r>
            <a:r>
              <a:rPr lang="en-US" dirty="0">
                <a:latin typeface="Arial"/>
                <a:ea typeface="Arial"/>
                <a:cs typeface="Arial"/>
                <a:sym typeface="Arial"/>
              </a:rPr>
              <a:t> </a:t>
            </a:r>
            <a:r>
              <a:rPr lang="en-US" b="1" dirty="0">
                <a:latin typeface="Arial"/>
                <a:ea typeface="Arial"/>
                <a:cs typeface="Arial"/>
                <a:sym typeface="Arial"/>
              </a:rPr>
              <a:t>the </a:t>
            </a:r>
            <a:r>
              <a:rPr lang="en-US" b="0" i="1" dirty="0" smtClean="0">
                <a:latin typeface="Arial"/>
                <a:ea typeface="Arial"/>
                <a:cs typeface="Arial"/>
                <a:sym typeface="Arial"/>
              </a:rPr>
              <a:t>Praise</a:t>
            </a:r>
            <a:r>
              <a:rPr lang="en-US" b="0" dirty="0" smtClean="0">
                <a:latin typeface="Arial"/>
                <a:ea typeface="Arial"/>
                <a:cs typeface="Arial"/>
                <a:sym typeface="Arial"/>
              </a:rPr>
              <a:t> </a:t>
            </a:r>
            <a:r>
              <a:rPr lang="en-US" b="1" dirty="0" smtClean="0">
                <a:latin typeface="Arial"/>
                <a:ea typeface="Arial"/>
                <a:cs typeface="Arial"/>
                <a:sym typeface="Arial"/>
              </a:rPr>
              <a:t>handout </a:t>
            </a:r>
            <a:r>
              <a:rPr lang="en-US" dirty="0">
                <a:latin typeface="Arial"/>
                <a:ea typeface="Arial"/>
                <a:cs typeface="Arial"/>
                <a:sym typeface="Arial"/>
              </a:rPr>
              <a:t>(the one with the Smiley face)</a:t>
            </a:r>
            <a:r>
              <a:rPr lang="en-US" b="1" dirty="0">
                <a:latin typeface="Arial"/>
                <a:ea typeface="Arial"/>
                <a:cs typeface="Arial"/>
                <a:sym typeface="Arial"/>
              </a:rPr>
              <a:t> </a:t>
            </a:r>
            <a:r>
              <a:rPr lang="en-US" dirty="0">
                <a:latin typeface="Arial"/>
                <a:ea typeface="Arial"/>
                <a:cs typeface="Arial"/>
                <a:sym typeface="Arial"/>
              </a:rPr>
              <a:t>and cover the points on the slide.</a:t>
            </a:r>
            <a:endParaRPr dirty="0"/>
          </a:p>
          <a:p>
            <a:pPr marL="0" lvl="0" indent="0" algn="l" rtl="0">
              <a:spcBef>
                <a:spcPts val="0"/>
              </a:spcBef>
              <a:spcAft>
                <a:spcPts val="0"/>
              </a:spcAft>
              <a:buNone/>
            </a:pPr>
            <a:endParaRPr b="1"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Provide feedback to the child that is specific and tells </a:t>
            </a:r>
            <a:r>
              <a:rPr lang="en-US" dirty="0" smtClean="0">
                <a:latin typeface="Arial"/>
                <a:ea typeface="Arial"/>
                <a:cs typeface="Arial"/>
                <a:sym typeface="Arial"/>
              </a:rPr>
              <a:t>exactly </a:t>
            </a:r>
            <a:r>
              <a:rPr lang="en-US" dirty="0">
                <a:latin typeface="Arial"/>
                <a:ea typeface="Arial"/>
                <a:cs typeface="Arial"/>
                <a:sym typeface="Arial"/>
              </a:rPr>
              <a:t>what </a:t>
            </a:r>
            <a:r>
              <a:rPr lang="en-US" dirty="0" smtClean="0">
                <a:latin typeface="Arial"/>
                <a:ea typeface="Arial"/>
                <a:cs typeface="Arial"/>
                <a:sym typeface="Arial"/>
              </a:rPr>
              <a:t>s/he </a:t>
            </a:r>
            <a:r>
              <a:rPr lang="en-US" dirty="0">
                <a:latin typeface="Arial"/>
                <a:ea typeface="Arial"/>
                <a:cs typeface="Arial"/>
                <a:sym typeface="Arial"/>
              </a:rPr>
              <a:t>is doing – “ You should feel good that you shared the toy with Sue.”  “You remembered not to pull the toy away from Sue.”</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smtClean="0">
                <a:latin typeface="Arial"/>
                <a:ea typeface="Arial"/>
                <a:cs typeface="Arial"/>
                <a:sym typeface="Arial"/>
              </a:rPr>
              <a:t>Activity</a:t>
            </a:r>
            <a:r>
              <a:rPr lang="en-US" dirty="0" smtClean="0">
                <a:latin typeface="Arial"/>
                <a:ea typeface="Arial"/>
                <a:cs typeface="Arial"/>
                <a:sym typeface="Arial"/>
              </a:rPr>
              <a:t>: Presenter </a:t>
            </a:r>
            <a:r>
              <a:rPr lang="en-US" dirty="0">
                <a:latin typeface="Arial"/>
                <a:ea typeface="Arial"/>
                <a:cs typeface="Arial"/>
                <a:sym typeface="Arial"/>
              </a:rPr>
              <a:t>can use an additional praise handout for participants to do an activity. This can be found in the </a:t>
            </a:r>
            <a:r>
              <a:rPr lang="en-US" b="1" dirty="0">
                <a:latin typeface="Arial"/>
                <a:ea typeface="Arial"/>
                <a:cs typeface="Arial"/>
                <a:sym typeface="Arial"/>
              </a:rPr>
              <a:t>handout folder</a:t>
            </a:r>
            <a:r>
              <a:rPr lang="en-US" dirty="0">
                <a:latin typeface="Arial"/>
                <a:ea typeface="Arial"/>
                <a:cs typeface="Arial"/>
                <a:sym typeface="Arial"/>
              </a:rPr>
              <a:t>. There is one called </a:t>
            </a:r>
            <a:r>
              <a:rPr lang="en-US" i="1" dirty="0" smtClean="0">
                <a:latin typeface="Arial"/>
                <a:ea typeface="Arial"/>
                <a:cs typeface="Arial"/>
                <a:sym typeface="Arial"/>
              </a:rPr>
              <a:t>Specific </a:t>
            </a:r>
            <a:r>
              <a:rPr lang="en-US" i="1" dirty="0">
                <a:latin typeface="Arial"/>
                <a:ea typeface="Arial"/>
                <a:cs typeface="Arial"/>
                <a:sym typeface="Arial"/>
              </a:rPr>
              <a:t>Labeled </a:t>
            </a:r>
            <a:r>
              <a:rPr lang="en-US" i="1" dirty="0" smtClean="0">
                <a:latin typeface="Arial"/>
                <a:ea typeface="Arial"/>
                <a:cs typeface="Arial"/>
                <a:sym typeface="Arial"/>
              </a:rPr>
              <a:t>Praise</a:t>
            </a:r>
            <a:r>
              <a:rPr lang="en-US" dirty="0" smtClean="0">
                <a:latin typeface="Arial"/>
                <a:ea typeface="Arial"/>
                <a:cs typeface="Arial"/>
                <a:sym typeface="Arial"/>
              </a:rPr>
              <a:t>. </a:t>
            </a:r>
            <a:r>
              <a:rPr lang="en-US" dirty="0">
                <a:latin typeface="Arial"/>
                <a:ea typeface="Arial"/>
                <a:cs typeface="Arial"/>
                <a:sym typeface="Arial"/>
              </a:rPr>
              <a:t>Participants can practice doing praise examples. </a:t>
            </a:r>
            <a:endParaRPr dirty="0">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35</a:t>
            </a:fld>
            <a:endParaRPr sz="1200" b="0" i="0" u="none" strike="noStrike" cap="none">
              <a:solidFill>
                <a:schemeClr val="dk1"/>
              </a:solidFill>
              <a:latin typeface="Arial"/>
              <a:ea typeface="Arial"/>
              <a:cs typeface="Arial"/>
              <a:sym typeface="Arial"/>
            </a:endParaRPr>
          </a:p>
        </p:txBody>
      </p:sp>
      <p:sp>
        <p:nvSpPr>
          <p:cNvPr id="398" name="Google Shape;398;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9" name="Google Shape;399;p3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The best time to teach social skills is before there is a problem. This is true when also teaching skills in other settings such as home and in the community. Multiple opportunities to practice will help young children to generalize these skills across settings where they spend time. </a:t>
            </a:r>
            <a:endParaRPr>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3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Arial"/>
                <a:ea typeface="Arial"/>
                <a:cs typeface="Arial"/>
                <a:sym typeface="Arial"/>
              </a:rPr>
              <a:t>This</a:t>
            </a:r>
            <a:r>
              <a:rPr lang="en-US" b="1" dirty="0">
                <a:latin typeface="Arial"/>
                <a:ea typeface="Arial"/>
                <a:cs typeface="Arial"/>
                <a:sym typeface="Arial"/>
              </a:rPr>
              <a:t> </a:t>
            </a:r>
            <a:r>
              <a:rPr lang="en-US" b="0" dirty="0">
                <a:latin typeface="Arial"/>
                <a:ea typeface="Arial"/>
                <a:cs typeface="Arial"/>
                <a:sym typeface="Arial"/>
              </a:rPr>
              <a:t>short </a:t>
            </a:r>
            <a:r>
              <a:rPr lang="en-US" b="1" dirty="0">
                <a:latin typeface="Arial"/>
                <a:ea typeface="Arial"/>
                <a:cs typeface="Arial"/>
                <a:sym typeface="Arial"/>
              </a:rPr>
              <a:t>video </a:t>
            </a:r>
            <a:r>
              <a:rPr lang="en-US" b="0" dirty="0">
                <a:latin typeface="Arial"/>
                <a:ea typeface="Arial"/>
                <a:cs typeface="Arial"/>
                <a:sym typeface="Arial"/>
              </a:rPr>
              <a:t>clip</a:t>
            </a:r>
            <a:r>
              <a:rPr lang="en-US" b="1" dirty="0">
                <a:latin typeface="Arial"/>
                <a:ea typeface="Arial"/>
                <a:cs typeface="Arial"/>
                <a:sym typeface="Arial"/>
              </a:rPr>
              <a:t> </a:t>
            </a:r>
            <a:r>
              <a:rPr lang="en-US" dirty="0">
                <a:latin typeface="Arial"/>
                <a:ea typeface="Arial"/>
                <a:cs typeface="Arial"/>
                <a:sym typeface="Arial"/>
              </a:rPr>
              <a:t>illustrates how the teacher focuses on helping each other all day long. </a:t>
            </a:r>
            <a:r>
              <a:rPr lang="en-US" u="sng" dirty="0">
                <a:solidFill>
                  <a:schemeClr val="hlink"/>
                </a:solidFill>
                <a:latin typeface="Arial"/>
                <a:ea typeface="Arial"/>
                <a:cs typeface="Arial"/>
                <a:sym typeface="Arial"/>
                <a:hlinkClick r:id="rId3"/>
              </a:rPr>
              <a:t>https://drive.google.com/open?id=1arm2Vkz9NA162-gKIVEprS8VTWl0g4yt</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Let’s take a look at how this teacher is using the daily routines to embed and teach the use of social skills.</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smtClean="0">
                <a:latin typeface="Arial"/>
                <a:ea typeface="Arial"/>
                <a:cs typeface="Arial"/>
                <a:sym typeface="Arial"/>
              </a:rPr>
              <a:t>Ask</a:t>
            </a:r>
            <a:r>
              <a:rPr lang="en-US" dirty="0" smtClean="0">
                <a:latin typeface="Arial"/>
                <a:ea typeface="Arial"/>
                <a:cs typeface="Arial"/>
                <a:sym typeface="Arial"/>
              </a:rPr>
              <a:t> </a:t>
            </a:r>
            <a:r>
              <a:rPr lang="en-US" dirty="0">
                <a:latin typeface="Arial"/>
                <a:ea typeface="Arial"/>
                <a:cs typeface="Arial"/>
                <a:sym typeface="Arial"/>
              </a:rPr>
              <a:t>the participants the following question:</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How did she relate the social-emotional skills that are important for the children to use, as it related to the lesson (i.e. ants working together)? </a:t>
            </a:r>
            <a:endParaRPr lang="en-US"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Note </a:t>
            </a:r>
            <a:r>
              <a:rPr lang="en-US" dirty="0">
                <a:latin typeface="Arial"/>
                <a:ea typeface="Arial"/>
                <a:cs typeface="Arial"/>
                <a:sym typeface="Arial"/>
              </a:rPr>
              <a:t>her intentional use of social skills during this </a:t>
            </a:r>
            <a:r>
              <a:rPr lang="en-US" dirty="0" smtClean="0">
                <a:latin typeface="Arial"/>
                <a:ea typeface="Arial"/>
                <a:cs typeface="Arial"/>
                <a:sym typeface="Arial"/>
              </a:rPr>
              <a:t>routine.</a:t>
            </a:r>
            <a:endParaRPr dirty="0">
              <a:latin typeface="Arial"/>
              <a:ea typeface="Arial"/>
              <a:cs typeface="Arial"/>
              <a:sym typeface="Arial"/>
            </a:endParaRPr>
          </a:p>
        </p:txBody>
      </p:sp>
      <p:sp>
        <p:nvSpPr>
          <p:cNvPr id="414" name="Google Shape;414;p3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1" name="Google Shape;421;p3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200" dirty="0">
                <a:solidFill>
                  <a:schemeClr val="dk1"/>
                </a:solidFill>
                <a:latin typeface="Arial"/>
                <a:ea typeface="Arial"/>
                <a:cs typeface="Arial"/>
                <a:sym typeface="Arial"/>
              </a:rPr>
              <a:t>We are going to explore some of the skills that children might be taught as discrete social skills. When children have these skills, it makes it easier for them to have more positive experiences when playing together and making new friends.</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422" name="Google Shape;422;p3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37</a:t>
            </a:fld>
            <a:endParaRPr sz="1200">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3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Arial"/>
                <a:ea typeface="Arial"/>
                <a:cs typeface="Arial"/>
                <a:sym typeface="Arial"/>
              </a:rPr>
              <a:t>Let’s take a look at this </a:t>
            </a:r>
            <a:r>
              <a:rPr lang="en-US" b="1" dirty="0">
                <a:latin typeface="Arial"/>
                <a:ea typeface="Arial"/>
                <a:cs typeface="Arial"/>
                <a:sym typeface="Arial"/>
              </a:rPr>
              <a:t>video</a:t>
            </a:r>
            <a:r>
              <a:rPr lang="en-US" dirty="0">
                <a:latin typeface="Arial"/>
                <a:ea typeface="Arial"/>
                <a:cs typeface="Arial"/>
                <a:sym typeface="Arial"/>
              </a:rPr>
              <a:t> clip. </a:t>
            </a:r>
            <a:endParaRPr lang="en-US"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Just </a:t>
            </a:r>
            <a:r>
              <a:rPr lang="en-US" dirty="0">
                <a:latin typeface="Arial"/>
                <a:ea typeface="Arial"/>
                <a:cs typeface="Arial"/>
                <a:sym typeface="Arial"/>
              </a:rPr>
              <a:t>a side note, the children in this video did not know each other before they were videotaped playing together. While watching this video, pay attention to the social skills they are using during this interaction.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smtClean="0">
                <a:latin typeface="Arial"/>
                <a:ea typeface="Arial"/>
                <a:cs typeface="Arial"/>
                <a:sym typeface="Arial"/>
              </a:rPr>
              <a:t>Ask</a:t>
            </a:r>
            <a:r>
              <a:rPr lang="en-US" dirty="0" smtClean="0">
                <a:latin typeface="Arial"/>
                <a:ea typeface="Arial"/>
                <a:cs typeface="Arial"/>
                <a:sym typeface="Arial"/>
              </a:rPr>
              <a:t>:</a:t>
            </a:r>
            <a:r>
              <a:rPr lang="en-US" baseline="0" dirty="0">
                <a:latin typeface="Arial"/>
                <a:ea typeface="Arial"/>
                <a:cs typeface="Arial"/>
                <a:sym typeface="Arial"/>
              </a:rPr>
              <a:t> </a:t>
            </a:r>
            <a:r>
              <a:rPr lang="en-US" dirty="0" smtClean="0">
                <a:latin typeface="Arial"/>
                <a:ea typeface="Arial"/>
                <a:cs typeface="Arial"/>
                <a:sym typeface="Arial"/>
              </a:rPr>
              <a:t>What </a:t>
            </a:r>
            <a:r>
              <a:rPr lang="en-US" dirty="0">
                <a:latin typeface="Arial"/>
                <a:ea typeface="Arial"/>
                <a:cs typeface="Arial"/>
                <a:sym typeface="Arial"/>
              </a:rPr>
              <a:t>skills were children using that contributing to such a successful interaction? </a:t>
            </a:r>
            <a:endParaRPr lang="en-US"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This </a:t>
            </a:r>
            <a:r>
              <a:rPr lang="en-US" dirty="0">
                <a:latin typeface="Arial"/>
                <a:ea typeface="Arial"/>
                <a:cs typeface="Arial"/>
                <a:sym typeface="Arial"/>
              </a:rPr>
              <a:t>demonstrates that when children have these skills, it makes it easier for them to have positive experiences with peers.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 </a:t>
            </a:r>
            <a:endParaRPr dirty="0">
              <a:latin typeface="Arial"/>
              <a:ea typeface="Arial"/>
              <a:cs typeface="Arial"/>
              <a:sym typeface="Arial"/>
            </a:endParaRPr>
          </a:p>
        </p:txBody>
      </p:sp>
      <p:sp>
        <p:nvSpPr>
          <p:cNvPr id="429" name="Google Shape;429;p3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6" name="Google Shape;436;p3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latin typeface="Arial"/>
                <a:ea typeface="Arial"/>
                <a:cs typeface="Arial"/>
                <a:sym typeface="Arial"/>
              </a:rPr>
              <a:t>Let’s </a:t>
            </a:r>
            <a:r>
              <a:rPr lang="en-US" dirty="0">
                <a:latin typeface="Arial"/>
                <a:ea typeface="Arial"/>
                <a:cs typeface="Arial"/>
                <a:sym typeface="Arial"/>
              </a:rPr>
              <a:t>take a look at the Friendship Skill of how to organize play. As you see on the </a:t>
            </a:r>
            <a:r>
              <a:rPr lang="en-US" dirty="0" smtClean="0">
                <a:latin typeface="Arial"/>
                <a:ea typeface="Arial"/>
                <a:cs typeface="Arial"/>
                <a:sym typeface="Arial"/>
              </a:rPr>
              <a:t>slide, </a:t>
            </a:r>
            <a:r>
              <a:rPr lang="en-US" dirty="0">
                <a:latin typeface="Arial"/>
                <a:ea typeface="Arial"/>
                <a:cs typeface="Arial"/>
                <a:sym typeface="Arial"/>
              </a:rPr>
              <a:t>there are several discrete </a:t>
            </a:r>
            <a:r>
              <a:rPr lang="en-US" dirty="0" smtClean="0">
                <a:latin typeface="Arial"/>
                <a:ea typeface="Arial"/>
                <a:cs typeface="Arial"/>
                <a:sym typeface="Arial"/>
              </a:rPr>
              <a:t>skills </a:t>
            </a:r>
            <a:r>
              <a:rPr lang="en-US" dirty="0">
                <a:latin typeface="Arial"/>
                <a:ea typeface="Arial"/>
                <a:cs typeface="Arial"/>
                <a:sym typeface="Arial"/>
              </a:rPr>
              <a:t>for children to use to enter </a:t>
            </a:r>
            <a:r>
              <a:rPr lang="en-US" dirty="0" smtClean="0">
                <a:latin typeface="Arial"/>
                <a:ea typeface="Arial"/>
                <a:cs typeface="Arial"/>
                <a:sym typeface="Arial"/>
              </a:rPr>
              <a:t>into </a:t>
            </a:r>
            <a:r>
              <a:rPr lang="en-US" dirty="0">
                <a:latin typeface="Arial"/>
                <a:ea typeface="Arial"/>
                <a:cs typeface="Arial"/>
                <a:sym typeface="Arial"/>
              </a:rPr>
              <a:t>play with one another. These include: get your friend’s attention, offer a toy, offer a toy or prompt to encourage to play together. It’s important to break down what skills are missing that keep children from being able to </a:t>
            </a:r>
            <a:r>
              <a:rPr lang="en-US" dirty="0" smtClean="0">
                <a:latin typeface="Arial"/>
                <a:ea typeface="Arial"/>
                <a:cs typeface="Arial"/>
                <a:sym typeface="Arial"/>
              </a:rPr>
              <a:t>organize </a:t>
            </a:r>
            <a:r>
              <a:rPr lang="en-US" dirty="0">
                <a:latin typeface="Arial"/>
                <a:ea typeface="Arial"/>
                <a:cs typeface="Arial"/>
                <a:sym typeface="Arial"/>
              </a:rPr>
              <a:t>their play.</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Refer to the </a:t>
            </a:r>
            <a:r>
              <a:rPr lang="en-US" b="1" dirty="0">
                <a:latin typeface="Arial"/>
                <a:ea typeface="Arial"/>
                <a:cs typeface="Arial"/>
                <a:sym typeface="Arial"/>
              </a:rPr>
              <a:t>handout</a:t>
            </a:r>
            <a:r>
              <a:rPr lang="en-US" dirty="0">
                <a:latin typeface="Arial"/>
                <a:ea typeface="Arial"/>
                <a:cs typeface="Arial"/>
                <a:sym typeface="Arial"/>
              </a:rPr>
              <a:t>: </a:t>
            </a:r>
            <a:r>
              <a:rPr lang="en-US" i="1" dirty="0">
                <a:latin typeface="Arial"/>
                <a:ea typeface="Arial"/>
                <a:cs typeface="Arial"/>
                <a:sym typeface="Arial"/>
              </a:rPr>
              <a:t>Social Behaviors Used between Friends and Sample Teaching Strategies</a:t>
            </a:r>
            <a:endParaRPr i="1"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This handout includes an informal assessment of social behaviors that is based on observation that can be used to determine </a:t>
            </a:r>
            <a:r>
              <a:rPr lang="en-US" dirty="0" smtClean="0">
                <a:latin typeface="Arial"/>
                <a:ea typeface="Arial"/>
                <a:cs typeface="Arial"/>
                <a:sym typeface="Arial"/>
              </a:rPr>
              <a:t>what </a:t>
            </a:r>
            <a:r>
              <a:rPr lang="en-US" dirty="0">
                <a:latin typeface="Arial"/>
                <a:ea typeface="Arial"/>
                <a:cs typeface="Arial"/>
                <a:sym typeface="Arial"/>
              </a:rPr>
              <a:t>specific </a:t>
            </a:r>
            <a:r>
              <a:rPr lang="en-US" dirty="0" smtClean="0">
                <a:latin typeface="Arial"/>
                <a:ea typeface="Arial"/>
                <a:cs typeface="Arial"/>
                <a:sym typeface="Arial"/>
              </a:rPr>
              <a:t>skills the </a:t>
            </a:r>
            <a:r>
              <a:rPr lang="en-US" dirty="0">
                <a:latin typeface="Arial"/>
                <a:ea typeface="Arial"/>
                <a:cs typeface="Arial"/>
                <a:sym typeface="Arial"/>
              </a:rPr>
              <a:t>child has and what skills are lacking. The handout also includes some strategies that can be used to teach a child the skills that contribute </a:t>
            </a:r>
            <a:r>
              <a:rPr lang="en-US" dirty="0" smtClean="0">
                <a:latin typeface="Arial"/>
                <a:ea typeface="Arial"/>
                <a:cs typeface="Arial"/>
                <a:sym typeface="Arial"/>
              </a:rPr>
              <a:t>to being </a:t>
            </a:r>
            <a:r>
              <a:rPr lang="en-US" dirty="0">
                <a:latin typeface="Arial"/>
                <a:ea typeface="Arial"/>
                <a:cs typeface="Arial"/>
                <a:sym typeface="Arial"/>
              </a:rPr>
              <a:t>able to organize their play. </a:t>
            </a:r>
            <a:endParaRPr dirty="0">
              <a:latin typeface="Arial"/>
              <a:ea typeface="Arial"/>
              <a:cs typeface="Arial"/>
              <a:sym typeface="Arial"/>
            </a:endParaRPr>
          </a:p>
          <a:p>
            <a:pPr marL="0" lvl="0" indent="0" algn="l" rtl="0">
              <a:spcBef>
                <a:spcPts val="0"/>
              </a:spcBef>
              <a:spcAft>
                <a:spcPts val="0"/>
              </a:spcAft>
              <a:buNone/>
            </a:pPr>
            <a:endParaRPr lang="en-US"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Presenter </a:t>
            </a:r>
            <a:r>
              <a:rPr lang="en-US" dirty="0">
                <a:latin typeface="Arial"/>
                <a:ea typeface="Arial"/>
                <a:cs typeface="Arial"/>
                <a:sym typeface="Arial"/>
              </a:rPr>
              <a:t>will follow the same format for each of the Friendship Skills. You need to include all of the components which includes the following: </a:t>
            </a:r>
            <a:r>
              <a:rPr lang="en-US" b="1" dirty="0">
                <a:latin typeface="Arial"/>
                <a:ea typeface="Arial"/>
                <a:cs typeface="Arial"/>
                <a:sym typeface="Arial"/>
              </a:rPr>
              <a:t>Describe the skill, Demonstrate, Practice, Promote. </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sz="1200" b="1" dirty="0">
              <a:solidFill>
                <a:schemeClr val="dk1"/>
              </a:solidFill>
              <a:latin typeface="Arial"/>
              <a:ea typeface="Arial"/>
              <a:cs typeface="Arial"/>
              <a:sym typeface="Arial"/>
            </a:endParaRPr>
          </a:p>
          <a:p>
            <a:pPr marL="0" lvl="0" indent="0" algn="l" rtl="0">
              <a:spcBef>
                <a:spcPts val="0"/>
              </a:spcBef>
              <a:spcAft>
                <a:spcPts val="0"/>
              </a:spcAft>
              <a:buNone/>
            </a:pPr>
            <a:r>
              <a:rPr lang="en-US" sz="1200" b="1" dirty="0">
                <a:solidFill>
                  <a:schemeClr val="dk1"/>
                </a:solidFill>
                <a:latin typeface="Arial"/>
                <a:ea typeface="Arial"/>
                <a:cs typeface="Arial"/>
                <a:sym typeface="Arial"/>
              </a:rPr>
              <a:t>Describe the skill: </a:t>
            </a:r>
            <a:r>
              <a:rPr lang="en-US" sz="1200" dirty="0">
                <a:solidFill>
                  <a:schemeClr val="dk1"/>
                </a:solidFill>
                <a:latin typeface="Arial"/>
                <a:ea typeface="Arial"/>
                <a:cs typeface="Arial"/>
                <a:sym typeface="Arial"/>
              </a:rPr>
              <a:t>Play organizers might be to try to get a friend’s attention, give a friend a toy, or give an idea of what they might do with a toy or material. With preschoolers, play organizers are usually “Let’s” statements, such as, “Let’s play trucks.” Often these statements are followed by suggestions about roles (</a:t>
            </a:r>
            <a:r>
              <a:rPr lang="en-US" sz="1200" dirty="0" err="1">
                <a:solidFill>
                  <a:schemeClr val="dk1"/>
                </a:solidFill>
                <a:latin typeface="Arial"/>
                <a:ea typeface="Arial"/>
                <a:cs typeface="Arial"/>
                <a:sym typeface="Arial"/>
              </a:rPr>
              <a:t>e.g</a:t>
            </a:r>
            <a:r>
              <a:rPr lang="en-US" sz="1200" dirty="0" err="1" smtClean="0">
                <a:solidFill>
                  <a:schemeClr val="dk1"/>
                </a:solidFill>
                <a:latin typeface="Arial"/>
                <a:ea typeface="Arial"/>
                <a:cs typeface="Arial"/>
                <a:sym typeface="Arial"/>
              </a:rPr>
              <a:t>.,“</a:t>
            </a:r>
            <a:r>
              <a:rPr lang="en-US" sz="1200" dirty="0" err="1">
                <a:solidFill>
                  <a:schemeClr val="dk1"/>
                </a:solidFill>
                <a:latin typeface="Arial"/>
                <a:ea typeface="Arial"/>
                <a:cs typeface="Arial"/>
                <a:sym typeface="Arial"/>
              </a:rPr>
              <a:t>You</a:t>
            </a:r>
            <a:r>
              <a:rPr lang="en-US" sz="1200" dirty="0">
                <a:solidFill>
                  <a:schemeClr val="dk1"/>
                </a:solidFill>
                <a:latin typeface="Arial"/>
                <a:ea typeface="Arial"/>
                <a:cs typeface="Arial"/>
                <a:sym typeface="Arial"/>
              </a:rPr>
              <a:t> be the driver and I’ll put the logs on the truck”) or specific activities (e.g., “Roll it to me.”).</a:t>
            </a:r>
            <a:endParaRPr dirty="0">
              <a:latin typeface="Arial"/>
              <a:ea typeface="Arial"/>
              <a:cs typeface="Arial"/>
              <a:sym typeface="Arial"/>
            </a:endParaRPr>
          </a:p>
          <a:p>
            <a:pPr marL="0" lvl="0" indent="0" algn="l" rtl="0">
              <a:spcBef>
                <a:spcPts val="0"/>
              </a:spcBef>
              <a:spcAft>
                <a:spcPts val="0"/>
              </a:spcAft>
              <a:buNone/>
            </a:pPr>
            <a:r>
              <a:rPr lang="en-US" sz="1200" b="1" dirty="0">
                <a:solidFill>
                  <a:schemeClr val="dk1"/>
                </a:solidFill>
                <a:latin typeface="Arial"/>
                <a:ea typeface="Arial"/>
                <a:cs typeface="Arial"/>
                <a:sym typeface="Arial"/>
              </a:rPr>
              <a:t>Demonstrate: </a:t>
            </a:r>
            <a:r>
              <a:rPr lang="en-US" sz="1200" dirty="0">
                <a:solidFill>
                  <a:schemeClr val="dk1"/>
                </a:solidFill>
                <a:latin typeface="Arial"/>
                <a:ea typeface="Arial"/>
                <a:cs typeface="Arial"/>
                <a:sym typeface="Arial"/>
              </a:rPr>
              <a:t>Discuss how you can build children’s play organizing skills by demonstrating or role playing “right” and “wrong” ways to organize play situations when you want other children to play with you.</a:t>
            </a:r>
            <a:endParaRPr dirty="0">
              <a:latin typeface="Arial"/>
              <a:ea typeface="Arial"/>
              <a:cs typeface="Arial"/>
              <a:sym typeface="Arial"/>
            </a:endParaRPr>
          </a:p>
          <a:p>
            <a:pPr marL="0" lvl="0" indent="0" algn="l" rtl="0">
              <a:spcBef>
                <a:spcPts val="0"/>
              </a:spcBef>
              <a:spcAft>
                <a:spcPts val="0"/>
              </a:spcAft>
              <a:buNone/>
            </a:pPr>
            <a:r>
              <a:rPr lang="en-US" sz="1200" b="1" dirty="0">
                <a:solidFill>
                  <a:schemeClr val="dk1"/>
                </a:solidFill>
                <a:latin typeface="Arial"/>
                <a:ea typeface="Arial"/>
                <a:cs typeface="Arial"/>
                <a:sym typeface="Arial"/>
              </a:rPr>
              <a:t>Practice: </a:t>
            </a:r>
            <a:r>
              <a:rPr lang="en-US" sz="1200" dirty="0">
                <a:solidFill>
                  <a:schemeClr val="dk1"/>
                </a:solidFill>
                <a:latin typeface="Arial"/>
                <a:ea typeface="Arial"/>
                <a:cs typeface="Arial"/>
                <a:sym typeface="Arial"/>
              </a:rPr>
              <a:t>Remind participants about the stages of learning that we discussed earlier. It is really important for us to provide opportunities for children to practice play organizing. As mentioned above, we might have children role play or we can join in their play and model ways to organize play situations.</a:t>
            </a:r>
            <a:endParaRPr dirty="0">
              <a:latin typeface="Arial"/>
              <a:ea typeface="Arial"/>
              <a:cs typeface="Arial"/>
              <a:sym typeface="Arial"/>
            </a:endParaRPr>
          </a:p>
          <a:p>
            <a:pPr marL="0" lvl="0" indent="0" algn="l" rtl="0">
              <a:spcBef>
                <a:spcPts val="0"/>
              </a:spcBef>
              <a:spcAft>
                <a:spcPts val="0"/>
              </a:spcAft>
              <a:buNone/>
            </a:pPr>
            <a:r>
              <a:rPr lang="en-US" sz="1200" b="1" dirty="0">
                <a:solidFill>
                  <a:schemeClr val="dk1"/>
                </a:solidFill>
                <a:latin typeface="Arial"/>
                <a:ea typeface="Arial"/>
                <a:cs typeface="Arial"/>
                <a:sym typeface="Arial"/>
              </a:rPr>
              <a:t>Promote: </a:t>
            </a:r>
            <a:r>
              <a:rPr lang="en-US" sz="1200" dirty="0">
                <a:solidFill>
                  <a:schemeClr val="dk1"/>
                </a:solidFill>
                <a:latin typeface="Arial"/>
                <a:ea typeface="Arial"/>
                <a:cs typeface="Arial"/>
                <a:sym typeface="Arial"/>
              </a:rPr>
              <a:t>Discuss how we need to make sure that we are not only providing opportunities for children to practice these skills, but that we are also promoting, supporting, and encouraging children as they “try out” their new skills.</a:t>
            </a:r>
            <a:endParaRPr dirty="0">
              <a:latin typeface="Arial"/>
              <a:ea typeface="Arial"/>
              <a:cs typeface="Arial"/>
              <a:sym typeface="Arial"/>
            </a:endParaRPr>
          </a:p>
        </p:txBody>
      </p:sp>
      <p:sp>
        <p:nvSpPr>
          <p:cNvPr id="437" name="Google Shape;437;p3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39</a:t>
            </a:fld>
            <a:endParaRPr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During our time together we will address the above.</a:t>
            </a:r>
            <a:endParaRPr/>
          </a:p>
          <a:p>
            <a:pPr marL="0" lvl="0" indent="0" algn="l" rtl="0">
              <a:spcBef>
                <a:spcPts val="0"/>
              </a:spcBef>
              <a:spcAft>
                <a:spcPts val="0"/>
              </a:spcAft>
              <a:buNone/>
            </a:pPr>
            <a:endParaRPr/>
          </a:p>
        </p:txBody>
      </p:sp>
      <p:sp>
        <p:nvSpPr>
          <p:cNvPr id="173" name="Google Shape;173;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4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Arial"/>
                <a:ea typeface="Arial"/>
                <a:cs typeface="Arial"/>
                <a:sym typeface="Arial"/>
              </a:rPr>
              <a:t>Another </a:t>
            </a:r>
            <a:r>
              <a:rPr lang="en-US" dirty="0" smtClean="0">
                <a:latin typeface="Arial"/>
                <a:ea typeface="Arial"/>
                <a:cs typeface="Arial"/>
                <a:sym typeface="Arial"/>
              </a:rPr>
              <a:t>friendship skill </a:t>
            </a:r>
            <a:r>
              <a:rPr lang="en-US" dirty="0">
                <a:latin typeface="Arial"/>
                <a:ea typeface="Arial"/>
                <a:cs typeface="Arial"/>
                <a:sym typeface="Arial"/>
              </a:rPr>
              <a:t>is the ability to </a:t>
            </a:r>
            <a:r>
              <a:rPr lang="en-US" dirty="0" smtClean="0">
                <a:latin typeface="Arial"/>
                <a:ea typeface="Arial"/>
                <a:cs typeface="Arial"/>
                <a:sym typeface="Arial"/>
              </a:rPr>
              <a:t>take turns</a:t>
            </a:r>
            <a:r>
              <a:rPr lang="en-US" dirty="0">
                <a:latin typeface="Arial"/>
                <a:ea typeface="Arial"/>
                <a:cs typeface="Arial"/>
                <a:sym typeface="Arial"/>
              </a:rPr>
              <a:t>. Let’s take a look at the example in this </a:t>
            </a:r>
            <a:r>
              <a:rPr lang="en-US" b="1" dirty="0">
                <a:latin typeface="Arial"/>
                <a:ea typeface="Arial"/>
                <a:cs typeface="Arial"/>
                <a:sym typeface="Arial"/>
              </a:rPr>
              <a:t>video</a:t>
            </a:r>
            <a:r>
              <a:rPr lang="en-US" dirty="0">
                <a:latin typeface="Arial"/>
                <a:ea typeface="Arial"/>
                <a:cs typeface="Arial"/>
                <a:sym typeface="Arial"/>
              </a:rPr>
              <a:t>. </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Show the video and discuss how turn taking might need to be taught explicitly as it was done in the video.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smtClean="0">
                <a:latin typeface="Arial"/>
                <a:ea typeface="Arial"/>
                <a:cs typeface="Arial"/>
                <a:sym typeface="Arial"/>
              </a:rPr>
              <a:t>Ask</a:t>
            </a:r>
            <a:r>
              <a:rPr lang="en-US" dirty="0" smtClean="0">
                <a:latin typeface="Arial"/>
                <a:ea typeface="Arial"/>
                <a:cs typeface="Arial"/>
                <a:sym typeface="Arial"/>
              </a:rPr>
              <a:t>: How </a:t>
            </a:r>
            <a:r>
              <a:rPr lang="en-US" dirty="0">
                <a:latin typeface="Arial"/>
                <a:ea typeface="Arial"/>
                <a:cs typeface="Arial"/>
                <a:sym typeface="Arial"/>
              </a:rPr>
              <a:t>is the teacher facilitating turn taking between the children? </a:t>
            </a:r>
            <a:endParaRPr dirty="0">
              <a:latin typeface="Arial"/>
              <a:ea typeface="Arial"/>
              <a:cs typeface="Arial"/>
              <a:sym typeface="Arial"/>
            </a:endParaRPr>
          </a:p>
        </p:txBody>
      </p:sp>
      <p:sp>
        <p:nvSpPr>
          <p:cNvPr id="444" name="Google Shape;444;p4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41</a:t>
            </a:fld>
            <a:endParaRPr sz="1200">
              <a:solidFill>
                <a:schemeClr val="dk1"/>
              </a:solidFill>
              <a:latin typeface="Arial"/>
              <a:ea typeface="Arial"/>
              <a:cs typeface="Arial"/>
              <a:sym typeface="Arial"/>
            </a:endParaRPr>
          </a:p>
        </p:txBody>
      </p:sp>
      <p:sp>
        <p:nvSpPr>
          <p:cNvPr id="451" name="Google Shape;451;p4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2" name="Google Shape;452;p4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Arial"/>
                <a:ea typeface="Arial"/>
                <a:cs typeface="Arial"/>
                <a:sym typeface="Arial"/>
              </a:rPr>
              <a:t>So far the examples we have shared with you have been adult-directed, however we know that children learn many skills from their peers. To ensure that these learning opportunities are not incidental learning, you can use a strategy where you select and teach peer models how to </a:t>
            </a:r>
            <a:r>
              <a:rPr lang="en-US" dirty="0" smtClean="0">
                <a:latin typeface="Arial"/>
                <a:ea typeface="Arial"/>
                <a:cs typeface="Arial"/>
                <a:sym typeface="Arial"/>
              </a:rPr>
              <a:t>carry </a:t>
            </a:r>
            <a:r>
              <a:rPr lang="en-US" dirty="0">
                <a:latin typeface="Arial"/>
                <a:ea typeface="Arial"/>
                <a:cs typeface="Arial"/>
                <a:sym typeface="Arial"/>
              </a:rPr>
              <a:t>out the actions listed above (the points on the slide).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Choose your peer models carefully. You want peer models </a:t>
            </a:r>
            <a:r>
              <a:rPr lang="en-US" dirty="0" smtClean="0">
                <a:latin typeface="Arial"/>
                <a:ea typeface="Arial"/>
                <a:cs typeface="Arial"/>
                <a:sym typeface="Arial"/>
              </a:rPr>
              <a:t>who </a:t>
            </a:r>
            <a:r>
              <a:rPr lang="en-US" dirty="0">
                <a:latin typeface="Arial"/>
                <a:ea typeface="Arial"/>
                <a:cs typeface="Arial"/>
                <a:sym typeface="Arial"/>
              </a:rPr>
              <a:t>will persist in an interaction because we know that children with disabilities need repeated prompts to acquire and generalize skills. Since children with disabilities may not respond in a “typical” manner, teachers may have to model and teach how to be persistent, how to wait, how to respond to, and perhaps how to use, alternative and augmentative communication to interact.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Just as we have to teach children with disabilities social skills, we may have to teach or prepare children without disabilities to interact with their peers with disabilities.</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4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4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0" dirty="0" smtClean="0">
                <a:latin typeface="Arial"/>
                <a:ea typeface="Arial"/>
                <a:cs typeface="Arial"/>
                <a:sym typeface="Arial"/>
              </a:rPr>
              <a:t>On this </a:t>
            </a:r>
            <a:r>
              <a:rPr lang="en-US" b="1" dirty="0" smtClean="0">
                <a:latin typeface="Arial"/>
                <a:ea typeface="Arial"/>
                <a:cs typeface="Arial"/>
                <a:sym typeface="Arial"/>
              </a:rPr>
              <a:t>video</a:t>
            </a:r>
            <a:r>
              <a:rPr lang="en-US" b="0" dirty="0" smtClean="0">
                <a:latin typeface="Arial"/>
                <a:ea typeface="Arial"/>
                <a:cs typeface="Arial"/>
                <a:sym typeface="Arial"/>
              </a:rPr>
              <a:t>, </a:t>
            </a:r>
            <a:r>
              <a:rPr lang="en-US" dirty="0" smtClean="0">
                <a:latin typeface="Arial"/>
                <a:ea typeface="Arial"/>
                <a:cs typeface="Arial"/>
                <a:sym typeface="Arial"/>
              </a:rPr>
              <a:t>Let’s </a:t>
            </a:r>
            <a:r>
              <a:rPr lang="en-US" dirty="0">
                <a:latin typeface="Arial"/>
                <a:ea typeface="Arial"/>
                <a:cs typeface="Arial"/>
                <a:sym typeface="Arial"/>
              </a:rPr>
              <a:t>take a look at an example of how a teacher has taught a peer to facilitate peer teaching</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459" name="Google Shape;459;p4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43</a:t>
            </a:fld>
            <a:endParaRPr sz="1200">
              <a:solidFill>
                <a:schemeClr val="dk1"/>
              </a:solidFill>
              <a:latin typeface="Arial"/>
              <a:ea typeface="Arial"/>
              <a:cs typeface="Arial"/>
              <a:sym typeface="Arial"/>
            </a:endParaRPr>
          </a:p>
        </p:txBody>
      </p:sp>
      <p:sp>
        <p:nvSpPr>
          <p:cNvPr id="466" name="Google Shape;466;p4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7" name="Google Shape;467;p4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These are class-wide strategies that can support all children in learning and promoting friendship skills. </a:t>
            </a:r>
            <a:endParaRPr/>
          </a:p>
          <a:p>
            <a:pPr marL="0" lvl="0" indent="0" algn="l" rtl="0">
              <a:spcBef>
                <a:spcPts val="0"/>
              </a:spcBef>
              <a:spcAft>
                <a:spcPts val="0"/>
              </a:spcAft>
              <a:buNone/>
            </a:pPr>
            <a:r>
              <a:rPr lang="en-US">
                <a:latin typeface="Arial"/>
                <a:ea typeface="Arial"/>
                <a:cs typeface="Arial"/>
                <a:sym typeface="Arial"/>
              </a:rPr>
              <a:t>Use opportunities with families to learn about their child (i.e., interests, likes, dislikes, motivators). Be sure to incorporate these in your daily instruction and routine. </a:t>
            </a:r>
            <a:endParaRPr>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4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3" name="Google Shape;473;p4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Arial"/>
                <a:ea typeface="Arial"/>
                <a:cs typeface="Arial"/>
                <a:sym typeface="Arial"/>
              </a:rPr>
              <a:t>As we talk through all of these skills we need to remember what is developmentally appropriate for the children in our classrooms based on their age. </a:t>
            </a:r>
            <a:endParaRPr lang="en-US"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More </a:t>
            </a:r>
            <a:r>
              <a:rPr lang="en-US" dirty="0">
                <a:latin typeface="Arial"/>
                <a:ea typeface="Arial"/>
                <a:cs typeface="Arial"/>
                <a:sym typeface="Arial"/>
              </a:rPr>
              <a:t>importantly, when we talk about a child whose development is not following a typical sequence, </a:t>
            </a:r>
            <a:r>
              <a:rPr lang="en-US" dirty="0" smtClean="0">
                <a:latin typeface="Arial"/>
                <a:ea typeface="Arial"/>
                <a:cs typeface="Arial"/>
                <a:sym typeface="Arial"/>
              </a:rPr>
              <a:t>he </a:t>
            </a:r>
            <a:r>
              <a:rPr lang="en-US" dirty="0">
                <a:latin typeface="Arial"/>
                <a:ea typeface="Arial"/>
                <a:cs typeface="Arial"/>
                <a:sym typeface="Arial"/>
              </a:rPr>
              <a:t>may demonstrate skills and behaviors below </a:t>
            </a:r>
            <a:r>
              <a:rPr lang="en-US" dirty="0" smtClean="0">
                <a:latin typeface="Arial"/>
                <a:ea typeface="Arial"/>
                <a:cs typeface="Arial"/>
                <a:sym typeface="Arial"/>
              </a:rPr>
              <a:t>the </a:t>
            </a:r>
            <a:r>
              <a:rPr lang="en-US" dirty="0">
                <a:latin typeface="Arial"/>
                <a:ea typeface="Arial"/>
                <a:cs typeface="Arial"/>
                <a:sym typeface="Arial"/>
              </a:rPr>
              <a:t>actual chronological age. </a:t>
            </a:r>
            <a:endParaRPr dirty="0">
              <a:latin typeface="Arial"/>
              <a:ea typeface="Arial"/>
              <a:cs typeface="Arial"/>
              <a:sym typeface="Arial"/>
            </a:endParaRPr>
          </a:p>
        </p:txBody>
      </p:sp>
      <p:sp>
        <p:nvSpPr>
          <p:cNvPr id="474" name="Google Shape;474;p4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44</a:t>
            </a:fld>
            <a:endParaRPr sz="1200">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4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1" name="Google Shape;481;p4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Arial"/>
                <a:ea typeface="Arial"/>
                <a:cs typeface="Arial"/>
                <a:sym typeface="Arial"/>
              </a:rPr>
              <a:t>This is just a reminder as we have </a:t>
            </a:r>
            <a:r>
              <a:rPr lang="en-US" dirty="0" smtClean="0">
                <a:latin typeface="Arial"/>
                <a:ea typeface="Arial"/>
                <a:cs typeface="Arial"/>
                <a:sym typeface="Arial"/>
              </a:rPr>
              <a:t>discussed </a:t>
            </a:r>
            <a:r>
              <a:rPr lang="en-US" dirty="0">
                <a:latin typeface="Arial"/>
                <a:ea typeface="Arial"/>
                <a:cs typeface="Arial"/>
                <a:sym typeface="Arial"/>
              </a:rPr>
              <a:t>throughout the presentation. </a:t>
            </a:r>
            <a:endParaRPr lang="en-US" dirty="0" smtClean="0">
              <a:latin typeface="Arial"/>
              <a:ea typeface="Arial"/>
              <a:cs typeface="Arial"/>
              <a:sym typeface="Arial"/>
            </a:endParaRPr>
          </a:p>
          <a:p>
            <a:pPr marL="0" lvl="0" indent="0" algn="l" rtl="0">
              <a:spcBef>
                <a:spcPts val="0"/>
              </a:spcBef>
              <a:spcAft>
                <a:spcPts val="0"/>
              </a:spcAft>
              <a:buNone/>
            </a:pPr>
            <a:endParaRPr lang="en-US"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Talk </a:t>
            </a:r>
            <a:r>
              <a:rPr lang="en-US" dirty="0">
                <a:latin typeface="Arial"/>
                <a:ea typeface="Arial"/>
                <a:cs typeface="Arial"/>
                <a:sym typeface="Arial"/>
              </a:rPr>
              <a:t>through the points on the slides and solicit any other point of discussion from the participants </a:t>
            </a:r>
            <a:endParaRPr dirty="0">
              <a:latin typeface="Arial"/>
              <a:ea typeface="Arial"/>
              <a:cs typeface="Arial"/>
              <a:sym typeface="Arial"/>
            </a:endParaRPr>
          </a:p>
        </p:txBody>
      </p:sp>
      <p:sp>
        <p:nvSpPr>
          <p:cNvPr id="482" name="Google Shape;482;p4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45</a:t>
            </a:fld>
            <a:endParaRPr sz="1200">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46</a:t>
            </a:fld>
            <a:endParaRPr sz="1200">
              <a:solidFill>
                <a:schemeClr val="dk1"/>
              </a:solidFill>
              <a:latin typeface="Arial"/>
              <a:ea typeface="Arial"/>
              <a:cs typeface="Arial"/>
              <a:sym typeface="Arial"/>
            </a:endParaRPr>
          </a:p>
        </p:txBody>
      </p:sp>
      <p:sp>
        <p:nvSpPr>
          <p:cNvPr id="490" name="Google Shape;490;p4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1" name="Google Shape;491;p4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latin typeface="Arial"/>
                <a:ea typeface="Arial"/>
                <a:cs typeface="Arial"/>
                <a:sym typeface="Arial"/>
              </a:rPr>
              <a:t>Activity: </a:t>
            </a:r>
            <a:r>
              <a:rPr lang="en-US" dirty="0">
                <a:latin typeface="Arial"/>
                <a:ea typeface="Arial"/>
                <a:cs typeface="Arial"/>
                <a:sym typeface="Arial"/>
              </a:rPr>
              <a:t>Look at your </a:t>
            </a:r>
            <a:r>
              <a:rPr lang="en-US" b="1" dirty="0">
                <a:latin typeface="Arial"/>
                <a:ea typeface="Arial"/>
                <a:cs typeface="Arial"/>
                <a:sym typeface="Arial"/>
              </a:rPr>
              <a:t>handouts</a:t>
            </a:r>
            <a:r>
              <a:rPr lang="en-US" dirty="0">
                <a:latin typeface="Arial"/>
                <a:ea typeface="Arial"/>
                <a:cs typeface="Arial"/>
                <a:sym typeface="Arial"/>
              </a:rPr>
              <a:t> that describe the social behaviors and the teaching strategies. As we go through the scenarios, refer to these handouts to identify the social behaviors not being used and what strategies you would use to teach the behaviors.</a:t>
            </a: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4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latin typeface="Arial"/>
                <a:ea typeface="Arial"/>
                <a:cs typeface="Arial"/>
                <a:sym typeface="Arial"/>
              </a:rPr>
              <a:t>Scenario 1 (example)</a:t>
            </a:r>
          </a:p>
          <a:p>
            <a:pPr marL="0" lvl="0" indent="0" algn="l" rtl="0">
              <a:spcBef>
                <a:spcPts val="0"/>
              </a:spcBef>
              <a:spcAft>
                <a:spcPts val="0"/>
              </a:spcAft>
              <a:buNone/>
            </a:pPr>
            <a:r>
              <a:rPr lang="en-US" dirty="0" smtClean="0">
                <a:latin typeface="Arial"/>
                <a:ea typeface="Arial"/>
                <a:cs typeface="Arial"/>
                <a:sym typeface="Arial"/>
              </a:rPr>
              <a:t>What’s </a:t>
            </a:r>
            <a:r>
              <a:rPr lang="en-US" dirty="0">
                <a:latin typeface="Arial"/>
                <a:ea typeface="Arial"/>
                <a:cs typeface="Arial"/>
                <a:sym typeface="Arial"/>
              </a:rPr>
              <a:t>missing? Ability to enter in the dance</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What skill would you teach? How to tap him on the shoulder and if verbal, use words to ask peer to </a:t>
            </a:r>
            <a:r>
              <a:rPr lang="en-US" dirty="0" smtClean="0">
                <a:latin typeface="Arial"/>
                <a:ea typeface="Arial"/>
                <a:cs typeface="Arial"/>
                <a:sym typeface="Arial"/>
              </a:rPr>
              <a:t>dance </a:t>
            </a:r>
            <a:r>
              <a:rPr lang="en-US" dirty="0">
                <a:latin typeface="Arial"/>
                <a:ea typeface="Arial"/>
                <a:cs typeface="Arial"/>
                <a:sym typeface="Arial"/>
              </a:rPr>
              <a:t>(these can be used for verbal and non-verbal children</a:t>
            </a:r>
            <a:r>
              <a:rPr lang="en-US" dirty="0" smtClean="0">
                <a:latin typeface="Arial"/>
                <a:ea typeface="Arial"/>
                <a:cs typeface="Arial"/>
                <a:sym typeface="Arial"/>
              </a:rPr>
              <a:t>).</a:t>
            </a:r>
            <a:endParaRPr dirty="0">
              <a:latin typeface="Arial"/>
              <a:ea typeface="Arial"/>
              <a:cs typeface="Arial"/>
              <a:sym typeface="Arial"/>
            </a:endParaRPr>
          </a:p>
          <a:p>
            <a:pPr marL="0" lvl="0" indent="0" algn="l" rtl="0">
              <a:spcBef>
                <a:spcPts val="0"/>
              </a:spcBef>
              <a:spcAft>
                <a:spcPts val="0"/>
              </a:spcAft>
              <a:buNone/>
            </a:pPr>
            <a:endParaRPr lang="en-US"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Print the </a:t>
            </a:r>
            <a:r>
              <a:rPr lang="en-US" i="1" dirty="0" smtClean="0">
                <a:latin typeface="Arial"/>
                <a:ea typeface="Arial"/>
                <a:cs typeface="Arial"/>
                <a:sym typeface="Arial"/>
              </a:rPr>
              <a:t>What Could You Do? </a:t>
            </a:r>
            <a:r>
              <a:rPr lang="en-US" i="0" dirty="0" smtClean="0">
                <a:latin typeface="Arial"/>
                <a:ea typeface="Arial"/>
                <a:cs typeface="Arial"/>
                <a:sym typeface="Arial"/>
              </a:rPr>
              <a:t>scenarios</a:t>
            </a:r>
            <a:r>
              <a:rPr lang="en-US" i="0" baseline="0" dirty="0" smtClean="0">
                <a:latin typeface="Arial"/>
                <a:ea typeface="Arial"/>
                <a:cs typeface="Arial"/>
                <a:sym typeface="Arial"/>
              </a:rPr>
              <a:t> that f</a:t>
            </a:r>
            <a:r>
              <a:rPr lang="en-US" dirty="0" smtClean="0">
                <a:latin typeface="Arial"/>
                <a:ea typeface="Arial"/>
                <a:cs typeface="Arial"/>
                <a:sym typeface="Arial"/>
              </a:rPr>
              <a:t>ollow and distribute to group to review, discuss, and agree on a strategy to determine what social skills are lacking and how to teach the skill.</a:t>
            </a:r>
          </a:p>
          <a:p>
            <a:pPr marL="0" lvl="0" indent="0" algn="l" rtl="0">
              <a:spcBef>
                <a:spcPts val="0"/>
              </a:spcBef>
              <a:spcAft>
                <a:spcPts val="0"/>
              </a:spcAft>
              <a:buNone/>
            </a:pPr>
            <a:r>
              <a:rPr lang="en-US" dirty="0" smtClean="0">
                <a:latin typeface="Arial"/>
                <a:ea typeface="Arial"/>
                <a:cs typeface="Arial"/>
                <a:sym typeface="Arial"/>
              </a:rPr>
              <a:t>Presenter can come up with other examples on what’s missing and how to teach these skills.</a:t>
            </a:r>
            <a:endParaRPr dirty="0" smtClean="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499" name="Google Shape;499;p4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4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Sharing toys and other materials</a:t>
            </a:r>
            <a:endParaRPr>
              <a:latin typeface="Arial"/>
              <a:ea typeface="Arial"/>
              <a:cs typeface="Arial"/>
              <a:sym typeface="Arial"/>
            </a:endParaRPr>
          </a:p>
        </p:txBody>
      </p:sp>
      <p:sp>
        <p:nvSpPr>
          <p:cNvPr id="507" name="Google Shape;507;p4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5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4" name="Google Shape;514;p5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Turn taking </a:t>
            </a:r>
            <a:endParaRPr>
              <a:latin typeface="Arial"/>
              <a:ea typeface="Arial"/>
              <a:cs typeface="Arial"/>
              <a:sym typeface="Arial"/>
            </a:endParaRPr>
          </a:p>
        </p:txBody>
      </p:sp>
      <p:sp>
        <p:nvSpPr>
          <p:cNvPr id="515" name="Google Shape;515;p5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49</a:t>
            </a:fld>
            <a:endParaRPr sz="12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t>Share </a:t>
            </a:r>
            <a:r>
              <a:rPr lang="en-US" dirty="0"/>
              <a:t>with participants that during the course of our time today we will discuss what the research </a:t>
            </a:r>
            <a:r>
              <a:rPr lang="en-US" dirty="0" smtClean="0"/>
              <a:t>says about </a:t>
            </a:r>
            <a:r>
              <a:rPr lang="en-US" dirty="0"/>
              <a:t>why social-emotional skills are so important to develop in young children. We will also </a:t>
            </a:r>
            <a:r>
              <a:rPr lang="en-US" dirty="0" smtClean="0"/>
              <a:t>discuss </a:t>
            </a:r>
            <a:r>
              <a:rPr lang="en-US" dirty="0"/>
              <a:t>what specific skills </a:t>
            </a:r>
            <a:r>
              <a:rPr lang="en-US" dirty="0" smtClean="0"/>
              <a:t>are </a:t>
            </a:r>
            <a:r>
              <a:rPr lang="en-US" dirty="0"/>
              <a:t>necessary for young children to </a:t>
            </a:r>
            <a:r>
              <a:rPr lang="en-US" dirty="0" smtClean="0"/>
              <a:t>be </a:t>
            </a:r>
            <a:r>
              <a:rPr lang="en-US" dirty="0"/>
              <a:t>successful in both school and community environments. </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Research </a:t>
            </a:r>
            <a:r>
              <a:rPr lang="en-US" dirty="0"/>
              <a:t>tells us that there are more appropriate times during the day to teach social skills, so we’ll be talking about that as well. </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Finally</a:t>
            </a:r>
            <a:r>
              <a:rPr lang="en-US" dirty="0"/>
              <a:t>, we will discuss strategies that can be used to promote the acquisition of social-emotional skills.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Why? (Discuss research)</a:t>
            </a:r>
            <a:endParaRPr dirty="0"/>
          </a:p>
          <a:p>
            <a:pPr marL="0" lvl="0" indent="0" algn="l" rtl="0">
              <a:spcBef>
                <a:spcPts val="0"/>
              </a:spcBef>
              <a:spcAft>
                <a:spcPts val="0"/>
              </a:spcAft>
              <a:buNone/>
            </a:pPr>
            <a:r>
              <a:rPr lang="en-US" dirty="0"/>
              <a:t>What? (Identify the skills that children need to </a:t>
            </a:r>
            <a:r>
              <a:rPr lang="en-US" dirty="0" smtClean="0"/>
              <a:t>learn)</a:t>
            </a:r>
            <a:endParaRPr dirty="0"/>
          </a:p>
          <a:p>
            <a:pPr marL="0" lvl="0" indent="0" algn="l" rtl="0">
              <a:spcBef>
                <a:spcPts val="0"/>
              </a:spcBef>
              <a:spcAft>
                <a:spcPts val="0"/>
              </a:spcAft>
              <a:buNone/>
            </a:pPr>
            <a:r>
              <a:rPr lang="en-US" dirty="0"/>
              <a:t>When? (Within your daily schedule)</a:t>
            </a:r>
            <a:endParaRPr dirty="0"/>
          </a:p>
          <a:p>
            <a:pPr marL="0" lvl="0" indent="0" algn="l" rtl="0">
              <a:spcBef>
                <a:spcPts val="0"/>
              </a:spcBef>
              <a:spcAft>
                <a:spcPts val="0"/>
              </a:spcAft>
              <a:buNone/>
            </a:pPr>
            <a:r>
              <a:rPr lang="en-US" dirty="0"/>
              <a:t>How? (Activities and strategies implemented to get you there) </a:t>
            </a:r>
            <a:endParaRPr dirty="0"/>
          </a:p>
        </p:txBody>
      </p:sp>
      <p:sp>
        <p:nvSpPr>
          <p:cNvPr id="180" name="Google Shape;180;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5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5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Understanding when and how to give an apology </a:t>
            </a:r>
            <a:endParaRPr>
              <a:latin typeface="Arial"/>
              <a:ea typeface="Arial"/>
              <a:cs typeface="Arial"/>
              <a:sym typeface="Arial"/>
            </a:endParaRPr>
          </a:p>
        </p:txBody>
      </p:sp>
      <p:sp>
        <p:nvSpPr>
          <p:cNvPr id="522" name="Google Shape;522;p5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5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5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Sharing</a:t>
            </a:r>
            <a:endParaRPr>
              <a:latin typeface="Arial"/>
              <a:ea typeface="Arial"/>
              <a:cs typeface="Arial"/>
              <a:sym typeface="Arial"/>
            </a:endParaRPr>
          </a:p>
        </p:txBody>
      </p:sp>
      <p:sp>
        <p:nvSpPr>
          <p:cNvPr id="530" name="Google Shape;530;p5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5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6" name="Google Shape;536;p5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Arial"/>
                <a:ea typeface="Arial"/>
                <a:cs typeface="Arial"/>
                <a:sym typeface="Arial"/>
              </a:rPr>
              <a:t>Teaching </a:t>
            </a:r>
            <a:r>
              <a:rPr lang="en-US" dirty="0" smtClean="0">
                <a:latin typeface="Arial"/>
                <a:ea typeface="Arial"/>
                <a:cs typeface="Arial"/>
                <a:sym typeface="Arial"/>
              </a:rPr>
              <a:t>strategies for child</a:t>
            </a:r>
            <a:r>
              <a:rPr lang="en-US" baseline="0" dirty="0" smtClean="0">
                <a:latin typeface="Arial"/>
                <a:ea typeface="Arial"/>
                <a:cs typeface="Arial"/>
                <a:sym typeface="Arial"/>
              </a:rPr>
              <a:t> m</a:t>
            </a:r>
            <a:r>
              <a:rPr lang="en-US" dirty="0" smtClean="0">
                <a:latin typeface="Arial"/>
                <a:ea typeface="Arial"/>
                <a:cs typeface="Arial"/>
                <a:sym typeface="Arial"/>
              </a:rPr>
              <a:t>ay include </a:t>
            </a:r>
            <a:r>
              <a:rPr lang="en-US" dirty="0">
                <a:latin typeface="Arial"/>
                <a:ea typeface="Arial"/>
                <a:cs typeface="Arial"/>
                <a:sym typeface="Arial"/>
              </a:rPr>
              <a:t>getting </a:t>
            </a:r>
            <a:r>
              <a:rPr lang="en-US" dirty="0" smtClean="0">
                <a:latin typeface="Arial"/>
                <a:ea typeface="Arial"/>
                <a:cs typeface="Arial"/>
                <a:sym typeface="Arial"/>
              </a:rPr>
              <a:t>attention, </a:t>
            </a:r>
            <a:r>
              <a:rPr lang="en-US" dirty="0">
                <a:latin typeface="Arial"/>
                <a:ea typeface="Arial"/>
                <a:cs typeface="Arial"/>
                <a:sym typeface="Arial"/>
              </a:rPr>
              <a:t>holding adult’s arm. </a:t>
            </a:r>
            <a:endParaRPr lang="en-US" dirty="0" smtClean="0">
              <a:latin typeface="Arial"/>
              <a:ea typeface="Arial"/>
              <a:cs typeface="Arial"/>
              <a:sym typeface="Arial"/>
            </a:endParaRPr>
          </a:p>
          <a:p>
            <a:pPr marL="0" lvl="0" indent="0" algn="l" rtl="0">
              <a:spcBef>
                <a:spcPts val="0"/>
              </a:spcBef>
              <a:spcAft>
                <a:spcPts val="0"/>
              </a:spcAft>
              <a:buNone/>
            </a:pPr>
            <a:r>
              <a:rPr lang="en-US" dirty="0" smtClean="0">
                <a:latin typeface="Arial"/>
                <a:ea typeface="Arial"/>
                <a:cs typeface="Arial"/>
                <a:sym typeface="Arial"/>
              </a:rPr>
              <a:t>Teaching strategies for adult may</a:t>
            </a:r>
            <a:r>
              <a:rPr lang="en-US" baseline="0" dirty="0" smtClean="0">
                <a:latin typeface="Arial"/>
                <a:ea typeface="Arial"/>
                <a:cs typeface="Arial"/>
                <a:sym typeface="Arial"/>
              </a:rPr>
              <a:t> include a</a:t>
            </a:r>
            <a:r>
              <a:rPr lang="en-US" dirty="0" smtClean="0">
                <a:latin typeface="Arial"/>
                <a:ea typeface="Arial"/>
                <a:cs typeface="Arial"/>
                <a:sym typeface="Arial"/>
              </a:rPr>
              <a:t>cknowledging </a:t>
            </a:r>
            <a:r>
              <a:rPr lang="en-US" dirty="0">
                <a:latin typeface="Arial"/>
                <a:ea typeface="Arial"/>
                <a:cs typeface="Arial"/>
                <a:sym typeface="Arial"/>
              </a:rPr>
              <a:t>child’s gaze, holding </a:t>
            </a:r>
            <a:r>
              <a:rPr lang="en-US" dirty="0" smtClean="0">
                <a:latin typeface="Arial"/>
                <a:ea typeface="Arial"/>
                <a:cs typeface="Arial"/>
                <a:sym typeface="Arial"/>
              </a:rPr>
              <a:t>his hand</a:t>
            </a:r>
            <a:r>
              <a:rPr lang="en-US" dirty="0">
                <a:latin typeface="Arial"/>
                <a:ea typeface="Arial"/>
                <a:cs typeface="Arial"/>
                <a:sym typeface="Arial"/>
              </a:rPr>
              <a:t>, verbal reminder to wait. </a:t>
            </a:r>
            <a:endParaRPr dirty="0">
              <a:latin typeface="Arial"/>
              <a:ea typeface="Arial"/>
              <a:cs typeface="Arial"/>
              <a:sym typeface="Arial"/>
            </a:endParaRPr>
          </a:p>
        </p:txBody>
      </p:sp>
      <p:sp>
        <p:nvSpPr>
          <p:cNvPr id="537" name="Google Shape;537;p5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52</a:t>
            </a:fld>
            <a:endParaRPr sz="1200">
              <a:solidFill>
                <a:schemeClr val="dk1"/>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5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4" name="Google Shape;544;p5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Arial"/>
                <a:ea typeface="Arial"/>
                <a:cs typeface="Arial"/>
                <a:sym typeface="Arial"/>
              </a:rPr>
              <a:t>Here are some good </a:t>
            </a:r>
            <a:r>
              <a:rPr lang="en-US" dirty="0" smtClean="0">
                <a:latin typeface="Arial"/>
                <a:ea typeface="Arial"/>
                <a:cs typeface="Arial"/>
                <a:sym typeface="Arial"/>
              </a:rPr>
              <a:t>Web sites </a:t>
            </a:r>
            <a:r>
              <a:rPr lang="en-US" dirty="0">
                <a:latin typeface="Arial"/>
                <a:ea typeface="Arial"/>
                <a:cs typeface="Arial"/>
                <a:sym typeface="Arial"/>
              </a:rPr>
              <a:t>that are related to </a:t>
            </a:r>
            <a:r>
              <a:rPr lang="en-US" dirty="0" smtClean="0">
                <a:latin typeface="Arial"/>
                <a:ea typeface="Arial"/>
                <a:cs typeface="Arial"/>
                <a:sym typeface="Arial"/>
              </a:rPr>
              <a:t>social-emotional needs. </a:t>
            </a:r>
            <a:endParaRPr dirty="0">
              <a:latin typeface="Arial"/>
              <a:ea typeface="Arial"/>
              <a:cs typeface="Arial"/>
              <a:sym typeface="Arial"/>
            </a:endParaRPr>
          </a:p>
        </p:txBody>
      </p:sp>
      <p:sp>
        <p:nvSpPr>
          <p:cNvPr id="545" name="Google Shape;545;p5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53</a:t>
            </a:fld>
            <a:endParaRPr sz="1200">
              <a:solidFill>
                <a:schemeClr val="dk1"/>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4c773c2132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4c773c2132_0_0:notes"/>
          <p:cNvSpPr txBox="1">
            <a:spLocks noGrp="1"/>
          </p:cNvSpPr>
          <p:nvPr>
            <p:ph type="body" idx="1"/>
          </p:nvPr>
        </p:nvSpPr>
        <p:spPr>
          <a:xfrm>
            <a:off x="701040" y="4473893"/>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52" name="Google Shape;552;g4c773c2132_0_0:notes"/>
          <p:cNvSpPr txBox="1">
            <a:spLocks noGrp="1"/>
          </p:cNvSpPr>
          <p:nvPr>
            <p:ph type="sldNum" idx="12"/>
          </p:nvPr>
        </p:nvSpPr>
        <p:spPr>
          <a:xfrm>
            <a:off x="3970938" y="8829967"/>
            <a:ext cx="3037800" cy="4662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smtClean="0">
                <a:latin typeface="Arial"/>
                <a:ea typeface="Arial"/>
                <a:cs typeface="Arial"/>
                <a:sym typeface="Arial"/>
              </a:rPr>
              <a:t>Activity</a:t>
            </a:r>
            <a:r>
              <a:rPr lang="en-US" b="1" baseline="0" dirty="0" smtClean="0">
                <a:latin typeface="Arial"/>
                <a:ea typeface="Arial"/>
                <a:cs typeface="Arial"/>
                <a:sym typeface="Arial"/>
              </a:rPr>
              <a:t> </a:t>
            </a:r>
            <a:r>
              <a:rPr lang="en-US" b="1" dirty="0" smtClean="0">
                <a:latin typeface="Arial"/>
                <a:ea typeface="Arial"/>
                <a:cs typeface="Arial"/>
                <a:sym typeface="Arial"/>
              </a:rPr>
              <a:t>(have </a:t>
            </a:r>
            <a:r>
              <a:rPr lang="en-US" b="1" dirty="0">
                <a:latin typeface="Arial"/>
                <a:ea typeface="Arial"/>
                <a:cs typeface="Arial"/>
                <a:sym typeface="Arial"/>
              </a:rPr>
              <a:t>chart paper and markers for each table): </a:t>
            </a:r>
            <a:r>
              <a:rPr lang="en-US" dirty="0">
                <a:latin typeface="Arial"/>
                <a:ea typeface="Arial"/>
                <a:cs typeface="Arial"/>
                <a:sym typeface="Arial"/>
              </a:rPr>
              <a:t>Ask teams to discuss the above question and record their responses on chart paper at their tables. Point out that most answers are related to forming relationships and friendships.</a:t>
            </a:r>
            <a:endParaRPr dirty="0"/>
          </a:p>
          <a:p>
            <a:pPr marL="0" lvl="0" indent="0" algn="l" rtl="0">
              <a:spcBef>
                <a:spcPts val="0"/>
              </a:spcBef>
              <a:spcAft>
                <a:spcPts val="0"/>
              </a:spcAft>
              <a:buNone/>
            </a:pPr>
            <a:endParaRPr b="1" i="1"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Most young children form friendships in preschool. This is in part because they learn social skills as a direct result of interacting with their peers. Social skills such as greetings and reciprocity in personal exchanges evolve in most children as they begin forming relationships with their peers. Therefore, teachers often do not find it necessary to purposely foster friendships between young children.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Many children with disabilities do not spontaneously develop friendships with their peers because they either do not know how to interact or they have other behaviors that are interfering with their ability to interact appropriately with their peers. Children with disabilities often play alone or next to another child. In many cases, interactive play only occurs with adults. Often when peers try to initiate interaction with children with disabilities, these children </a:t>
            </a:r>
            <a:r>
              <a:rPr lang="en-US" dirty="0" smtClean="0">
                <a:latin typeface="Arial"/>
                <a:ea typeface="Arial"/>
                <a:cs typeface="Arial"/>
                <a:sym typeface="Arial"/>
              </a:rPr>
              <a:t>respond </a:t>
            </a:r>
            <a:r>
              <a:rPr lang="en-US" dirty="0">
                <a:latin typeface="Arial"/>
                <a:ea typeface="Arial"/>
                <a:cs typeface="Arial"/>
                <a:sym typeface="Arial"/>
              </a:rPr>
              <a:t>inappropriately or not </a:t>
            </a:r>
            <a:r>
              <a:rPr lang="en-US" dirty="0" smtClean="0">
                <a:latin typeface="Arial"/>
                <a:ea typeface="Arial"/>
                <a:cs typeface="Arial"/>
                <a:sym typeface="Arial"/>
              </a:rPr>
              <a:t>at </a:t>
            </a:r>
            <a:r>
              <a:rPr lang="en-US" dirty="0">
                <a:latin typeface="Arial"/>
                <a:ea typeface="Arial"/>
                <a:cs typeface="Arial"/>
                <a:sym typeface="Arial"/>
              </a:rPr>
              <a:t>all and as a consequence the other children stop trying to interact.</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As a result, this question is of extreme concern considering that social skills are almost always the answer and the deliberate fostering of social relationships between young children with and without disabilities is a primary goal of preschool inclusion.</a:t>
            </a:r>
            <a:endParaRPr dirty="0"/>
          </a:p>
        </p:txBody>
      </p:sp>
      <p:sp>
        <p:nvSpPr>
          <p:cNvPr id="187" name="Google Shape;187;p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a:spLocks noGrp="1" noRot="1" noChangeAspect="1"/>
          </p:cNvSpPr>
          <p:nvPr>
            <p:ph type="sldImg" idx="2"/>
          </p:nvPr>
        </p:nvSpPr>
        <p:spPr>
          <a:xfrm>
            <a:off x="358775" y="663575"/>
            <a:ext cx="6294438" cy="3541713"/>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93" name="Google Shape;193;p7:notes"/>
          <p:cNvSpPr txBox="1">
            <a:spLocks noGrp="1"/>
          </p:cNvSpPr>
          <p:nvPr>
            <p:ph type="body" idx="1"/>
          </p:nvPr>
        </p:nvSpPr>
        <p:spPr>
          <a:xfrm>
            <a:off x="949326" y="4427540"/>
            <a:ext cx="5111750" cy="4205287"/>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t>Review </a:t>
            </a:r>
            <a:r>
              <a:rPr lang="en-US" dirty="0"/>
              <a:t>the key points on the slide, then </a:t>
            </a:r>
            <a:r>
              <a:rPr lang="en-US" dirty="0" smtClean="0"/>
              <a:t>ask participants </a:t>
            </a:r>
            <a:r>
              <a:rPr lang="en-US" dirty="0"/>
              <a:t>if they notice if any skills are missing from their perspective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smtClean="0"/>
              <a:t>Ask</a:t>
            </a:r>
            <a:r>
              <a:rPr lang="en-US" dirty="0" smtClean="0"/>
              <a:t>: W</a:t>
            </a:r>
            <a:r>
              <a:rPr lang="en-US" sz="1200" b="0" i="0" u="none" strike="noStrike" dirty="0" smtClean="0">
                <a:solidFill>
                  <a:schemeClr val="dk1"/>
                </a:solidFill>
                <a:latin typeface="Calibri"/>
                <a:ea typeface="Calibri"/>
                <a:cs typeface="Calibri"/>
                <a:sym typeface="Calibri"/>
              </a:rPr>
              <a:t>hat </a:t>
            </a:r>
            <a:r>
              <a:rPr lang="en-US" sz="1200" b="0" i="0" u="none" strike="noStrike" dirty="0">
                <a:solidFill>
                  <a:schemeClr val="dk1"/>
                </a:solidFill>
                <a:latin typeface="Calibri"/>
                <a:ea typeface="Calibri"/>
                <a:cs typeface="Calibri"/>
                <a:sym typeface="Calibri"/>
              </a:rPr>
              <a:t>happens when children don’t have</a:t>
            </a:r>
            <a:r>
              <a:rPr lang="en-US" dirty="0"/>
              <a:t> </a:t>
            </a:r>
            <a:r>
              <a:rPr lang="en-US" sz="1200" b="0" i="0" u="none" strike="noStrike" dirty="0">
                <a:solidFill>
                  <a:schemeClr val="dk1"/>
                </a:solidFill>
                <a:latin typeface="Calibri"/>
                <a:ea typeface="Calibri"/>
                <a:cs typeface="Calibri"/>
                <a:sym typeface="Calibri"/>
              </a:rPr>
              <a:t>these skills? </a:t>
            </a:r>
            <a:endParaRPr lang="en-US" sz="1200" b="0" i="0" u="none" strike="noStrike" dirty="0" smtClean="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dirty="0" smtClean="0">
                <a:solidFill>
                  <a:schemeClr val="dk1"/>
                </a:solidFill>
                <a:latin typeface="Calibri"/>
                <a:ea typeface="Calibri"/>
                <a:cs typeface="Calibri"/>
                <a:sym typeface="Calibri"/>
              </a:rPr>
              <a:t>Have </a:t>
            </a:r>
            <a:r>
              <a:rPr lang="en-US" sz="1200" b="0" i="0" u="none" strike="noStrike" dirty="0">
                <a:solidFill>
                  <a:schemeClr val="dk1"/>
                </a:solidFill>
                <a:latin typeface="Calibri"/>
                <a:ea typeface="Calibri"/>
                <a:cs typeface="Calibri"/>
                <a:sym typeface="Calibri"/>
              </a:rPr>
              <a:t>them think about children in their </a:t>
            </a:r>
            <a:r>
              <a:rPr lang="en-US" sz="1200" b="0" i="0" u="none" strike="noStrike" dirty="0" smtClean="0">
                <a:solidFill>
                  <a:schemeClr val="dk1"/>
                </a:solidFill>
                <a:latin typeface="Calibri"/>
                <a:ea typeface="Calibri"/>
                <a:cs typeface="Calibri"/>
                <a:sym typeface="Calibri"/>
              </a:rPr>
              <a:t>settings</a:t>
            </a:r>
            <a:r>
              <a:rPr lang="en-US" dirty="0" smtClean="0"/>
              <a:t> </a:t>
            </a:r>
            <a:r>
              <a:rPr lang="en-US" sz="1200" b="0" i="0" u="none" strike="noStrike" dirty="0">
                <a:solidFill>
                  <a:schemeClr val="dk1"/>
                </a:solidFill>
                <a:latin typeface="Calibri"/>
                <a:ea typeface="Calibri"/>
                <a:cs typeface="Calibri"/>
                <a:sym typeface="Calibri"/>
              </a:rPr>
              <a:t>who don’t have these skills. </a:t>
            </a:r>
            <a:endParaRPr lang="en-US" sz="1200" b="0" i="0" u="none" strike="noStrike" dirty="0" smtClean="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dirty="0" smtClean="0">
                <a:solidFill>
                  <a:schemeClr val="dk1"/>
                </a:solidFill>
                <a:latin typeface="Calibri"/>
                <a:ea typeface="Calibri"/>
                <a:cs typeface="Calibri"/>
                <a:sym typeface="Calibri"/>
              </a:rPr>
              <a:t>What </a:t>
            </a:r>
            <a:r>
              <a:rPr lang="en-US" sz="1200" b="0" i="0" u="none" strike="noStrike" dirty="0">
                <a:solidFill>
                  <a:schemeClr val="dk1"/>
                </a:solidFill>
                <a:latin typeface="Calibri"/>
                <a:ea typeface="Calibri"/>
                <a:cs typeface="Calibri"/>
                <a:sym typeface="Calibri"/>
              </a:rPr>
              <a:t>have they noticed about their behavior and ability to form friendships? (Answers might include everything from</a:t>
            </a:r>
            <a:r>
              <a:rPr lang="en-US" dirty="0"/>
              <a:t> </a:t>
            </a:r>
            <a:r>
              <a:rPr lang="en-US" sz="1200" b="0" i="0" u="none" strike="noStrike" dirty="0">
                <a:solidFill>
                  <a:schemeClr val="dk1"/>
                </a:solidFill>
                <a:latin typeface="Calibri"/>
                <a:ea typeface="Calibri"/>
                <a:cs typeface="Calibri"/>
                <a:sym typeface="Calibri"/>
              </a:rPr>
              <a:t>specific challenging behaviors to quiet and withdrawn). </a:t>
            </a:r>
            <a:endParaRPr lang="en-US" sz="1200" b="0" i="0" u="none" strike="noStrike" dirty="0" smtClean="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dirty="0" smtClean="0">
                <a:solidFill>
                  <a:schemeClr val="dk1"/>
                </a:solidFill>
                <a:latin typeface="Calibri"/>
                <a:ea typeface="Calibri"/>
                <a:cs typeface="Calibri"/>
                <a:sym typeface="Calibri"/>
              </a:rPr>
              <a:t>How</a:t>
            </a:r>
            <a:r>
              <a:rPr lang="en-US" dirty="0" smtClean="0"/>
              <a:t> </a:t>
            </a:r>
            <a:r>
              <a:rPr lang="en-US" sz="1200" b="0" i="0" u="none" strike="noStrike" dirty="0">
                <a:solidFill>
                  <a:schemeClr val="dk1"/>
                </a:solidFill>
                <a:latin typeface="Calibri"/>
                <a:ea typeface="Calibri"/>
                <a:cs typeface="Calibri"/>
                <a:sym typeface="Calibri"/>
              </a:rPr>
              <a:t>do we help children learn these social emotional skills</a:t>
            </a:r>
            <a:r>
              <a:rPr lang="en-US" sz="1200" b="0" i="0" u="none" strike="noStrike" dirty="0" smtClean="0">
                <a:solidFill>
                  <a:schemeClr val="dk1"/>
                </a:solidFill>
                <a:latin typeface="Calibri"/>
                <a:ea typeface="Calibri"/>
                <a:cs typeface="Calibri"/>
                <a:sym typeface="Calibri"/>
              </a:rPr>
              <a:t>?( </a:t>
            </a:r>
            <a:r>
              <a:rPr lang="en-US" sz="1200" b="0" i="0" u="none" strike="noStrike" dirty="0">
                <a:solidFill>
                  <a:schemeClr val="dk1"/>
                </a:solidFill>
                <a:latin typeface="Calibri"/>
                <a:ea typeface="Calibri"/>
                <a:cs typeface="Calibri"/>
                <a:sym typeface="Calibri"/>
              </a:rPr>
              <a:t>We</a:t>
            </a:r>
            <a:r>
              <a:rPr lang="en-US" dirty="0"/>
              <a:t> </a:t>
            </a:r>
            <a:r>
              <a:rPr lang="en-US" sz="1200" b="0" i="0" u="none" strike="noStrike" dirty="0">
                <a:solidFill>
                  <a:schemeClr val="dk1"/>
                </a:solidFill>
                <a:latin typeface="Calibri"/>
                <a:ea typeface="Calibri"/>
                <a:cs typeface="Calibri"/>
                <a:sym typeface="Calibri"/>
              </a:rPr>
              <a:t>“teach” them</a:t>
            </a:r>
            <a:r>
              <a:rPr lang="en-US" sz="1200" b="0" i="0" u="none" strike="noStrike" dirty="0" smtClean="0">
                <a:solidFill>
                  <a:schemeClr val="dk1"/>
                </a:solidFill>
                <a:latin typeface="Calibri"/>
                <a:ea typeface="Calibri"/>
                <a:cs typeface="Calibri"/>
                <a:sym typeface="Calibri"/>
              </a:rPr>
              <a:t>!)</a:t>
            </a: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Today we know that we are more likely to have preschool-aged children who have been exposed to traumatic events. These events can have an impact on their development, which includes the acquisition of social-emotional skills.</a:t>
            </a:r>
            <a:endParaRPr dirty="0"/>
          </a:p>
          <a:p>
            <a:pPr marL="0" lvl="0" indent="0" algn="l" rtl="0">
              <a:spcBef>
                <a:spcPts val="0"/>
              </a:spcBef>
              <a:spcAft>
                <a:spcPts val="0"/>
              </a:spcAft>
              <a:buNone/>
            </a:pPr>
            <a:r>
              <a:rPr lang="en-US" dirty="0"/>
              <a:t>While we will not be addressing trauma sensitive strategies today, we do refer to the resources on the slide, so that you can gain more information about trauma sensitive practices.</a:t>
            </a:r>
            <a:endParaRPr dirty="0"/>
          </a:p>
        </p:txBody>
      </p:sp>
      <p:sp>
        <p:nvSpPr>
          <p:cNvPr id="201" name="Google Shape;201;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i="0" dirty="0">
                <a:latin typeface="Arial"/>
                <a:ea typeface="Arial"/>
                <a:cs typeface="Arial"/>
                <a:sym typeface="Arial"/>
              </a:rPr>
              <a:t>Think about yourself in </a:t>
            </a:r>
            <a:r>
              <a:rPr lang="en-US" i="0" dirty="0" smtClean="0">
                <a:latin typeface="Arial"/>
                <a:ea typeface="Arial"/>
                <a:cs typeface="Arial"/>
                <a:sym typeface="Arial"/>
              </a:rPr>
              <a:t>the situations listed on this</a:t>
            </a:r>
            <a:r>
              <a:rPr lang="en-US" i="0" baseline="0" dirty="0" smtClean="0">
                <a:latin typeface="Arial"/>
                <a:ea typeface="Arial"/>
                <a:cs typeface="Arial"/>
                <a:sym typeface="Arial"/>
              </a:rPr>
              <a:t> slide</a:t>
            </a:r>
            <a:r>
              <a:rPr lang="en-US" i="0" dirty="0" smtClean="0">
                <a:latin typeface="Arial"/>
                <a:ea typeface="Arial"/>
                <a:cs typeface="Arial"/>
                <a:sym typeface="Arial"/>
              </a:rPr>
              <a:t>.</a:t>
            </a:r>
            <a:endParaRPr i="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latin typeface="Arial"/>
                <a:ea typeface="Arial"/>
                <a:cs typeface="Arial"/>
                <a:sym typeface="Arial"/>
              </a:rPr>
              <a:t>Read each scenario (this and next 2 slides) and ask participants to think about them. Then ask participants how they would feel in these situations and how they would respond.</a:t>
            </a:r>
            <a:endParaRPr lang="en-US" dirty="0" smtClean="0"/>
          </a:p>
          <a:p>
            <a:pPr marL="0" lvl="0" indent="0" algn="l" rtl="0">
              <a:spcBef>
                <a:spcPts val="0"/>
              </a:spcBef>
              <a:spcAft>
                <a:spcPts val="0"/>
              </a:spcAft>
              <a:buNone/>
            </a:pPr>
            <a:endParaRPr i="1"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Activity: </a:t>
            </a:r>
            <a:r>
              <a:rPr lang="en-US" b="0" dirty="0">
                <a:latin typeface="Arial"/>
                <a:ea typeface="Arial"/>
                <a:cs typeface="Arial"/>
                <a:sym typeface="Arial"/>
              </a:rPr>
              <a:t>F</a:t>
            </a:r>
            <a:r>
              <a:rPr lang="en-US" b="0" dirty="0" smtClean="0">
                <a:latin typeface="Arial"/>
                <a:ea typeface="Arial"/>
                <a:cs typeface="Arial"/>
                <a:sym typeface="Arial"/>
              </a:rPr>
              <a:t>our Corners </a:t>
            </a:r>
            <a:endParaRPr b="0" dirty="0"/>
          </a:p>
          <a:p>
            <a:pPr marL="0" lvl="0" indent="0" algn="l" rtl="0">
              <a:spcBef>
                <a:spcPts val="0"/>
              </a:spcBef>
              <a:spcAft>
                <a:spcPts val="0"/>
              </a:spcAft>
              <a:buNone/>
            </a:pPr>
            <a:endParaRPr dirty="0"/>
          </a:p>
        </p:txBody>
      </p:sp>
      <p:sp>
        <p:nvSpPr>
          <p:cNvPr id="209" name="Google Shape;209;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88"/>
        <p:cNvGrpSpPr/>
        <p:nvPr/>
      </p:nvGrpSpPr>
      <p:grpSpPr>
        <a:xfrm>
          <a:off x="0" y="0"/>
          <a:ext cx="0" cy="0"/>
          <a:chOff x="0" y="0"/>
          <a:chExt cx="0" cy="0"/>
        </a:xfrm>
      </p:grpSpPr>
      <p:sp>
        <p:nvSpPr>
          <p:cNvPr id="89" name="Google Shape;89;p14"/>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lstStyle>
            <a:lvl1pPr lvl="0" algn="ctr" rtl="0">
              <a:lnSpc>
                <a:spcPct val="100000"/>
              </a:lnSpc>
              <a:spcBef>
                <a:spcPts val="0"/>
              </a:spcBef>
              <a:spcAft>
                <a:spcPts val="0"/>
              </a:spcAft>
              <a:buSzPts val="6900"/>
              <a:buNone/>
              <a:defRPr sz="6900"/>
            </a:lvl1pPr>
            <a:lvl2pPr lvl="1" algn="ctr" rtl="0">
              <a:lnSpc>
                <a:spcPct val="100000"/>
              </a:lnSpc>
              <a:spcBef>
                <a:spcPts val="0"/>
              </a:spcBef>
              <a:spcAft>
                <a:spcPts val="0"/>
              </a:spcAft>
              <a:buSzPts val="6900"/>
              <a:buNone/>
              <a:defRPr sz="6900"/>
            </a:lvl2pPr>
            <a:lvl3pPr lvl="2" algn="ctr" rtl="0">
              <a:lnSpc>
                <a:spcPct val="100000"/>
              </a:lnSpc>
              <a:spcBef>
                <a:spcPts val="0"/>
              </a:spcBef>
              <a:spcAft>
                <a:spcPts val="0"/>
              </a:spcAft>
              <a:buSzPts val="6900"/>
              <a:buNone/>
              <a:defRPr sz="6900"/>
            </a:lvl3pPr>
            <a:lvl4pPr lvl="3" algn="ctr" rtl="0">
              <a:lnSpc>
                <a:spcPct val="100000"/>
              </a:lnSpc>
              <a:spcBef>
                <a:spcPts val="0"/>
              </a:spcBef>
              <a:spcAft>
                <a:spcPts val="0"/>
              </a:spcAft>
              <a:buSzPts val="6900"/>
              <a:buNone/>
              <a:defRPr sz="6900"/>
            </a:lvl4pPr>
            <a:lvl5pPr lvl="4" algn="ctr" rtl="0">
              <a:lnSpc>
                <a:spcPct val="100000"/>
              </a:lnSpc>
              <a:spcBef>
                <a:spcPts val="0"/>
              </a:spcBef>
              <a:spcAft>
                <a:spcPts val="0"/>
              </a:spcAft>
              <a:buSzPts val="6900"/>
              <a:buNone/>
              <a:defRPr sz="6900"/>
            </a:lvl5pPr>
            <a:lvl6pPr lvl="5" algn="ctr" rtl="0">
              <a:lnSpc>
                <a:spcPct val="100000"/>
              </a:lnSpc>
              <a:spcBef>
                <a:spcPts val="0"/>
              </a:spcBef>
              <a:spcAft>
                <a:spcPts val="0"/>
              </a:spcAft>
              <a:buSzPts val="6900"/>
              <a:buNone/>
              <a:defRPr sz="6900"/>
            </a:lvl6pPr>
            <a:lvl7pPr lvl="6" algn="ctr" rtl="0">
              <a:lnSpc>
                <a:spcPct val="100000"/>
              </a:lnSpc>
              <a:spcBef>
                <a:spcPts val="0"/>
              </a:spcBef>
              <a:spcAft>
                <a:spcPts val="0"/>
              </a:spcAft>
              <a:buSzPts val="6900"/>
              <a:buNone/>
              <a:defRPr sz="6900"/>
            </a:lvl7pPr>
            <a:lvl8pPr lvl="7" algn="ctr" rtl="0">
              <a:lnSpc>
                <a:spcPct val="100000"/>
              </a:lnSpc>
              <a:spcBef>
                <a:spcPts val="0"/>
              </a:spcBef>
              <a:spcAft>
                <a:spcPts val="0"/>
              </a:spcAft>
              <a:buSzPts val="6900"/>
              <a:buNone/>
              <a:defRPr sz="6900"/>
            </a:lvl8pPr>
            <a:lvl9pPr lvl="8" algn="ctr" rtl="0">
              <a:lnSpc>
                <a:spcPct val="100000"/>
              </a:lnSpc>
              <a:spcBef>
                <a:spcPts val="0"/>
              </a:spcBef>
              <a:spcAft>
                <a:spcPts val="0"/>
              </a:spcAft>
              <a:buSzPts val="6900"/>
              <a:buNone/>
              <a:defRPr sz="6900"/>
            </a:lvl9pPr>
          </a:lstStyle>
          <a:p>
            <a:endParaRPr/>
          </a:p>
        </p:txBody>
      </p:sp>
      <p:sp>
        <p:nvSpPr>
          <p:cNvPr id="90" name="Google Shape;90;p14"/>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91" name="Google Shape;91;p1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100" name="Google Shape;100;p1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2100"/>
              </a:spcBef>
              <a:spcAft>
                <a:spcPts val="0"/>
              </a:spcAft>
              <a:buClr>
                <a:schemeClr val="dk1"/>
              </a:buClr>
              <a:buSzPts val="1800"/>
              <a:buChar char="○"/>
              <a:defRPr/>
            </a:lvl2pPr>
            <a:lvl3pPr marL="1371600" lvl="2" indent="-342900" algn="l" rtl="0">
              <a:lnSpc>
                <a:spcPct val="90000"/>
              </a:lnSpc>
              <a:spcBef>
                <a:spcPts val="2100"/>
              </a:spcBef>
              <a:spcAft>
                <a:spcPts val="0"/>
              </a:spcAft>
              <a:buClr>
                <a:schemeClr val="dk1"/>
              </a:buClr>
              <a:buSzPts val="1800"/>
              <a:buChar char="■"/>
              <a:defRPr/>
            </a:lvl3pPr>
            <a:lvl4pPr marL="1828800" lvl="3" indent="-342900" algn="l" rtl="0">
              <a:lnSpc>
                <a:spcPct val="90000"/>
              </a:lnSpc>
              <a:spcBef>
                <a:spcPts val="2100"/>
              </a:spcBef>
              <a:spcAft>
                <a:spcPts val="0"/>
              </a:spcAft>
              <a:buClr>
                <a:schemeClr val="dk1"/>
              </a:buClr>
              <a:buSzPts val="1800"/>
              <a:buChar char="●"/>
              <a:defRPr/>
            </a:lvl4pPr>
            <a:lvl5pPr marL="2286000" lvl="4" indent="-342900" algn="l" rtl="0">
              <a:lnSpc>
                <a:spcPct val="90000"/>
              </a:lnSpc>
              <a:spcBef>
                <a:spcPts val="2100"/>
              </a:spcBef>
              <a:spcAft>
                <a:spcPts val="0"/>
              </a:spcAft>
              <a:buClr>
                <a:schemeClr val="dk1"/>
              </a:buClr>
              <a:buSzPts val="1800"/>
              <a:buChar char="○"/>
              <a:defRPr/>
            </a:lvl5pPr>
            <a:lvl6pPr marL="2743200" lvl="5" indent="-342900" algn="l" rtl="0">
              <a:lnSpc>
                <a:spcPct val="90000"/>
              </a:lnSpc>
              <a:spcBef>
                <a:spcPts val="2100"/>
              </a:spcBef>
              <a:spcAft>
                <a:spcPts val="0"/>
              </a:spcAft>
              <a:buClr>
                <a:schemeClr val="dk1"/>
              </a:buClr>
              <a:buSzPts val="1800"/>
              <a:buChar char="■"/>
              <a:defRPr/>
            </a:lvl6pPr>
            <a:lvl7pPr marL="3200400" lvl="6" indent="-342900" algn="l" rtl="0">
              <a:lnSpc>
                <a:spcPct val="90000"/>
              </a:lnSpc>
              <a:spcBef>
                <a:spcPts val="2100"/>
              </a:spcBef>
              <a:spcAft>
                <a:spcPts val="0"/>
              </a:spcAft>
              <a:buClr>
                <a:schemeClr val="dk1"/>
              </a:buClr>
              <a:buSzPts val="1800"/>
              <a:buChar char="●"/>
              <a:defRPr/>
            </a:lvl7pPr>
            <a:lvl8pPr marL="3657600" lvl="7" indent="-342900" algn="l" rtl="0">
              <a:lnSpc>
                <a:spcPct val="90000"/>
              </a:lnSpc>
              <a:spcBef>
                <a:spcPts val="2100"/>
              </a:spcBef>
              <a:spcAft>
                <a:spcPts val="0"/>
              </a:spcAft>
              <a:buClr>
                <a:schemeClr val="dk1"/>
              </a:buClr>
              <a:buSzPts val="1800"/>
              <a:buChar char="○"/>
              <a:defRPr/>
            </a:lvl8pPr>
            <a:lvl9pPr marL="4114800" lvl="8" indent="-342900" algn="l" rtl="0">
              <a:lnSpc>
                <a:spcPct val="90000"/>
              </a:lnSpc>
              <a:spcBef>
                <a:spcPts val="2100"/>
              </a:spcBef>
              <a:spcAft>
                <a:spcPts val="2100"/>
              </a:spcAft>
              <a:buClr>
                <a:schemeClr val="dk1"/>
              </a:buClr>
              <a:buSzPts val="1800"/>
              <a:buChar char="■"/>
              <a:defRPr/>
            </a:lvl9pPr>
          </a:lstStyle>
          <a:p>
            <a:endParaRPr/>
          </a:p>
        </p:txBody>
      </p:sp>
      <p:sp>
        <p:nvSpPr>
          <p:cNvPr id="101" name="Google Shape;101;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2" name="Google Shape;102;p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3" name="Google Shape;103;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04"/>
        <p:cNvGrpSpPr/>
        <p:nvPr/>
      </p:nvGrpSpPr>
      <p:grpSpPr>
        <a:xfrm>
          <a:off x="0" y="0"/>
          <a:ext cx="0" cy="0"/>
          <a:chOff x="0" y="0"/>
          <a:chExt cx="0" cy="0"/>
        </a:xfrm>
      </p:grpSpPr>
      <p:sp>
        <p:nvSpPr>
          <p:cNvPr id="105" name="Google Shape;105;p1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_AND_TWO_COLUMNS">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108" name="Google Shape;108;p18"/>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lstStyle>
            <a:lvl1pPr marL="457200" lvl="0" indent="-349250" algn="l" rtl="0">
              <a:lnSpc>
                <a:spcPct val="115000"/>
              </a:lnSpc>
              <a:spcBef>
                <a:spcPts val="0"/>
              </a:spcBef>
              <a:spcAft>
                <a:spcPts val="0"/>
              </a:spcAft>
              <a:buSzPts val="1900"/>
              <a:buChar char="●"/>
              <a:defRPr sz="1900"/>
            </a:lvl1pPr>
            <a:lvl2pPr marL="914400" lvl="1" indent="-330200" algn="l" rtl="0">
              <a:lnSpc>
                <a:spcPct val="115000"/>
              </a:lnSpc>
              <a:spcBef>
                <a:spcPts val="2100"/>
              </a:spcBef>
              <a:spcAft>
                <a:spcPts val="0"/>
              </a:spcAft>
              <a:buSzPts val="1600"/>
              <a:buChar char="○"/>
              <a:defRPr sz="1600"/>
            </a:lvl2pPr>
            <a:lvl3pPr marL="1371600" lvl="2" indent="-330200" algn="l" rtl="0">
              <a:lnSpc>
                <a:spcPct val="115000"/>
              </a:lnSpc>
              <a:spcBef>
                <a:spcPts val="2100"/>
              </a:spcBef>
              <a:spcAft>
                <a:spcPts val="0"/>
              </a:spcAft>
              <a:buSzPts val="1600"/>
              <a:buChar char="■"/>
              <a:defRPr sz="1600"/>
            </a:lvl3pPr>
            <a:lvl4pPr marL="1828800" lvl="3" indent="-330200" algn="l" rtl="0">
              <a:lnSpc>
                <a:spcPct val="115000"/>
              </a:lnSpc>
              <a:spcBef>
                <a:spcPts val="2100"/>
              </a:spcBef>
              <a:spcAft>
                <a:spcPts val="0"/>
              </a:spcAft>
              <a:buSzPts val="1600"/>
              <a:buChar char="●"/>
              <a:defRPr sz="1600"/>
            </a:lvl4pPr>
            <a:lvl5pPr marL="2286000" lvl="4" indent="-330200" algn="l" rtl="0">
              <a:lnSpc>
                <a:spcPct val="115000"/>
              </a:lnSpc>
              <a:spcBef>
                <a:spcPts val="2100"/>
              </a:spcBef>
              <a:spcAft>
                <a:spcPts val="0"/>
              </a:spcAft>
              <a:buSzPts val="1600"/>
              <a:buChar char="○"/>
              <a:defRPr sz="1600"/>
            </a:lvl5pPr>
            <a:lvl6pPr marL="2743200" lvl="5" indent="-330200" algn="l" rtl="0">
              <a:lnSpc>
                <a:spcPct val="115000"/>
              </a:lnSpc>
              <a:spcBef>
                <a:spcPts val="2100"/>
              </a:spcBef>
              <a:spcAft>
                <a:spcPts val="0"/>
              </a:spcAft>
              <a:buSzPts val="1600"/>
              <a:buChar char="■"/>
              <a:defRPr sz="1600"/>
            </a:lvl6pPr>
            <a:lvl7pPr marL="3200400" lvl="6" indent="-330200" algn="l" rtl="0">
              <a:lnSpc>
                <a:spcPct val="115000"/>
              </a:lnSpc>
              <a:spcBef>
                <a:spcPts val="2100"/>
              </a:spcBef>
              <a:spcAft>
                <a:spcPts val="0"/>
              </a:spcAft>
              <a:buSzPts val="1600"/>
              <a:buChar char="●"/>
              <a:defRPr sz="1600"/>
            </a:lvl7pPr>
            <a:lvl8pPr marL="3657600" lvl="7" indent="-330200" algn="l" rtl="0">
              <a:lnSpc>
                <a:spcPct val="115000"/>
              </a:lnSpc>
              <a:spcBef>
                <a:spcPts val="2100"/>
              </a:spcBef>
              <a:spcAft>
                <a:spcPts val="0"/>
              </a:spcAft>
              <a:buSzPts val="1600"/>
              <a:buChar char="○"/>
              <a:defRPr sz="1600"/>
            </a:lvl8pPr>
            <a:lvl9pPr marL="4114800" lvl="8" indent="-330200" algn="l" rtl="0">
              <a:lnSpc>
                <a:spcPct val="115000"/>
              </a:lnSpc>
              <a:spcBef>
                <a:spcPts val="2100"/>
              </a:spcBef>
              <a:spcAft>
                <a:spcPts val="2100"/>
              </a:spcAft>
              <a:buSzPts val="1600"/>
              <a:buChar char="■"/>
              <a:defRPr sz="1600"/>
            </a:lvl9pPr>
          </a:lstStyle>
          <a:p>
            <a:endParaRPr/>
          </a:p>
        </p:txBody>
      </p:sp>
      <p:sp>
        <p:nvSpPr>
          <p:cNvPr id="109" name="Google Shape;109;p18"/>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lstStyle>
            <a:lvl1pPr marL="457200" lvl="0" indent="-349250" algn="l" rtl="0">
              <a:lnSpc>
                <a:spcPct val="115000"/>
              </a:lnSpc>
              <a:spcBef>
                <a:spcPts val="0"/>
              </a:spcBef>
              <a:spcAft>
                <a:spcPts val="0"/>
              </a:spcAft>
              <a:buSzPts val="1900"/>
              <a:buChar char="●"/>
              <a:defRPr sz="1900"/>
            </a:lvl1pPr>
            <a:lvl2pPr marL="914400" lvl="1" indent="-330200" algn="l" rtl="0">
              <a:lnSpc>
                <a:spcPct val="115000"/>
              </a:lnSpc>
              <a:spcBef>
                <a:spcPts val="2100"/>
              </a:spcBef>
              <a:spcAft>
                <a:spcPts val="0"/>
              </a:spcAft>
              <a:buSzPts val="1600"/>
              <a:buChar char="○"/>
              <a:defRPr sz="1600"/>
            </a:lvl2pPr>
            <a:lvl3pPr marL="1371600" lvl="2" indent="-330200" algn="l" rtl="0">
              <a:lnSpc>
                <a:spcPct val="115000"/>
              </a:lnSpc>
              <a:spcBef>
                <a:spcPts val="2100"/>
              </a:spcBef>
              <a:spcAft>
                <a:spcPts val="0"/>
              </a:spcAft>
              <a:buSzPts val="1600"/>
              <a:buChar char="■"/>
              <a:defRPr sz="1600"/>
            </a:lvl3pPr>
            <a:lvl4pPr marL="1828800" lvl="3" indent="-330200" algn="l" rtl="0">
              <a:lnSpc>
                <a:spcPct val="115000"/>
              </a:lnSpc>
              <a:spcBef>
                <a:spcPts val="2100"/>
              </a:spcBef>
              <a:spcAft>
                <a:spcPts val="0"/>
              </a:spcAft>
              <a:buSzPts val="1600"/>
              <a:buChar char="●"/>
              <a:defRPr sz="1600"/>
            </a:lvl4pPr>
            <a:lvl5pPr marL="2286000" lvl="4" indent="-330200" algn="l" rtl="0">
              <a:lnSpc>
                <a:spcPct val="115000"/>
              </a:lnSpc>
              <a:spcBef>
                <a:spcPts val="2100"/>
              </a:spcBef>
              <a:spcAft>
                <a:spcPts val="0"/>
              </a:spcAft>
              <a:buSzPts val="1600"/>
              <a:buChar char="○"/>
              <a:defRPr sz="1600"/>
            </a:lvl5pPr>
            <a:lvl6pPr marL="2743200" lvl="5" indent="-330200" algn="l" rtl="0">
              <a:lnSpc>
                <a:spcPct val="115000"/>
              </a:lnSpc>
              <a:spcBef>
                <a:spcPts val="2100"/>
              </a:spcBef>
              <a:spcAft>
                <a:spcPts val="0"/>
              </a:spcAft>
              <a:buSzPts val="1600"/>
              <a:buChar char="■"/>
              <a:defRPr sz="1600"/>
            </a:lvl6pPr>
            <a:lvl7pPr marL="3200400" lvl="6" indent="-330200" algn="l" rtl="0">
              <a:lnSpc>
                <a:spcPct val="115000"/>
              </a:lnSpc>
              <a:spcBef>
                <a:spcPts val="2100"/>
              </a:spcBef>
              <a:spcAft>
                <a:spcPts val="0"/>
              </a:spcAft>
              <a:buSzPts val="1600"/>
              <a:buChar char="●"/>
              <a:defRPr sz="1600"/>
            </a:lvl7pPr>
            <a:lvl8pPr marL="3657600" lvl="7" indent="-330200" algn="l" rtl="0">
              <a:lnSpc>
                <a:spcPct val="115000"/>
              </a:lnSpc>
              <a:spcBef>
                <a:spcPts val="2100"/>
              </a:spcBef>
              <a:spcAft>
                <a:spcPts val="0"/>
              </a:spcAft>
              <a:buSzPts val="1600"/>
              <a:buChar char="○"/>
              <a:defRPr sz="1600"/>
            </a:lvl8pPr>
            <a:lvl9pPr marL="4114800" lvl="8" indent="-330200" algn="l" rtl="0">
              <a:lnSpc>
                <a:spcPct val="115000"/>
              </a:lnSpc>
              <a:spcBef>
                <a:spcPts val="2100"/>
              </a:spcBef>
              <a:spcAft>
                <a:spcPts val="2100"/>
              </a:spcAft>
              <a:buSzPts val="1600"/>
              <a:buChar char="■"/>
              <a:defRPr sz="1600"/>
            </a:lvl9pPr>
          </a:lstStyle>
          <a:p>
            <a:endParaRPr/>
          </a:p>
        </p:txBody>
      </p:sp>
      <p:sp>
        <p:nvSpPr>
          <p:cNvPr id="110" name="Google Shape;110;p1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lstStyle>
            <a:lvl1pPr lvl="0" algn="l" rtl="0">
              <a:lnSpc>
                <a:spcPct val="89000"/>
              </a:lnSpc>
              <a:spcBef>
                <a:spcPts val="0"/>
              </a:spcBef>
              <a:spcAft>
                <a:spcPts val="0"/>
              </a:spcAft>
              <a:buClr>
                <a:schemeClr val="dk2"/>
              </a:buClr>
              <a:buSzPts val="4400"/>
              <a:buFont typeface="Source Sans Pro"/>
              <a:buNone/>
              <a:defRPr>
                <a:solidFill>
                  <a:schemeClr val="dk2"/>
                </a:solidFill>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113" name="Google Shape;113;p19"/>
          <p:cNvSpPr txBox="1">
            <a:spLocks noGrp="1"/>
          </p:cNvSpPr>
          <p:nvPr>
            <p:ph type="body" idx="1"/>
          </p:nvPr>
        </p:nvSpPr>
        <p:spPr>
          <a:xfrm>
            <a:off x="1371600" y="2285999"/>
            <a:ext cx="4447800" cy="3581400"/>
          </a:xfrm>
          <a:prstGeom prst="rect">
            <a:avLst/>
          </a:prstGeom>
          <a:noFill/>
          <a:ln>
            <a:noFill/>
          </a:ln>
        </p:spPr>
        <p:txBody>
          <a:bodyPr spcFirstLastPara="1" wrap="square" lIns="91425" tIns="45700" rIns="91425" bIns="45700" anchor="t" anchorCtr="0"/>
          <a:lstStyle>
            <a:lvl1pPr marL="457200" lvl="0" indent="-355600" algn="l" rtl="0">
              <a:lnSpc>
                <a:spcPct val="94000"/>
              </a:lnSpc>
              <a:spcBef>
                <a:spcPts val="1000"/>
              </a:spcBef>
              <a:spcAft>
                <a:spcPts val="0"/>
              </a:spcAft>
              <a:buClr>
                <a:schemeClr val="dk2"/>
              </a:buClr>
              <a:buSzPts val="2000"/>
              <a:buChar char="●"/>
              <a:defRPr>
                <a:solidFill>
                  <a:schemeClr val="dk2"/>
                </a:solidFill>
              </a:defRPr>
            </a:lvl1pPr>
            <a:lvl2pPr marL="914400" lvl="1" indent="-355600" algn="l" rtl="0">
              <a:lnSpc>
                <a:spcPct val="94000"/>
              </a:lnSpc>
              <a:spcBef>
                <a:spcPts val="500"/>
              </a:spcBef>
              <a:spcAft>
                <a:spcPts val="0"/>
              </a:spcAft>
              <a:buClr>
                <a:schemeClr val="dk2"/>
              </a:buClr>
              <a:buSzPts val="2000"/>
              <a:buChar char="○"/>
              <a:defRPr>
                <a:solidFill>
                  <a:schemeClr val="dk2"/>
                </a:solidFill>
              </a:defRPr>
            </a:lvl2pPr>
            <a:lvl3pPr marL="1371600" lvl="2" indent="-342900" algn="l" rtl="0">
              <a:lnSpc>
                <a:spcPct val="94000"/>
              </a:lnSpc>
              <a:spcBef>
                <a:spcPts val="500"/>
              </a:spcBef>
              <a:spcAft>
                <a:spcPts val="0"/>
              </a:spcAft>
              <a:buClr>
                <a:schemeClr val="dk2"/>
              </a:buClr>
              <a:buSzPts val="1800"/>
              <a:buChar char="■"/>
              <a:defRPr>
                <a:solidFill>
                  <a:schemeClr val="dk2"/>
                </a:solidFill>
              </a:defRPr>
            </a:lvl3pPr>
            <a:lvl4pPr marL="1828800" lvl="3" indent="-342900" algn="l" rtl="0">
              <a:lnSpc>
                <a:spcPct val="94000"/>
              </a:lnSpc>
              <a:spcBef>
                <a:spcPts val="500"/>
              </a:spcBef>
              <a:spcAft>
                <a:spcPts val="0"/>
              </a:spcAft>
              <a:buClr>
                <a:schemeClr val="dk2"/>
              </a:buClr>
              <a:buSzPts val="1800"/>
              <a:buChar char="●"/>
              <a:defRPr>
                <a:solidFill>
                  <a:schemeClr val="dk2"/>
                </a:solidFill>
              </a:defRPr>
            </a:lvl4pPr>
            <a:lvl5pPr marL="2286000" lvl="4" indent="-330200" algn="l" rtl="0">
              <a:lnSpc>
                <a:spcPct val="94000"/>
              </a:lnSpc>
              <a:spcBef>
                <a:spcPts val="500"/>
              </a:spcBef>
              <a:spcAft>
                <a:spcPts val="0"/>
              </a:spcAft>
              <a:buClr>
                <a:schemeClr val="dk2"/>
              </a:buClr>
              <a:buSzPts val="1600"/>
              <a:buChar char="○"/>
              <a:defRPr>
                <a:solidFill>
                  <a:schemeClr val="dk2"/>
                </a:solidFill>
              </a:defRPr>
            </a:lvl5pPr>
            <a:lvl6pPr marL="2743200" lvl="5" indent="-342900" algn="l" rtl="0">
              <a:lnSpc>
                <a:spcPct val="94000"/>
              </a:lnSpc>
              <a:spcBef>
                <a:spcPts val="500"/>
              </a:spcBef>
              <a:spcAft>
                <a:spcPts val="0"/>
              </a:spcAft>
              <a:buClr>
                <a:schemeClr val="dk2"/>
              </a:buClr>
              <a:buSzPts val="1800"/>
              <a:buChar char="■"/>
              <a:defRPr/>
            </a:lvl6pPr>
            <a:lvl7pPr marL="3200400" lvl="6" indent="-342900" algn="l" rtl="0">
              <a:lnSpc>
                <a:spcPct val="94000"/>
              </a:lnSpc>
              <a:spcBef>
                <a:spcPts val="500"/>
              </a:spcBef>
              <a:spcAft>
                <a:spcPts val="0"/>
              </a:spcAft>
              <a:buClr>
                <a:schemeClr val="dk2"/>
              </a:buClr>
              <a:buSzPts val="1800"/>
              <a:buChar char="●"/>
              <a:defRPr/>
            </a:lvl7pPr>
            <a:lvl8pPr marL="3657600" lvl="7" indent="-342900" algn="l" rtl="0">
              <a:lnSpc>
                <a:spcPct val="94000"/>
              </a:lnSpc>
              <a:spcBef>
                <a:spcPts val="500"/>
              </a:spcBef>
              <a:spcAft>
                <a:spcPts val="0"/>
              </a:spcAft>
              <a:buClr>
                <a:schemeClr val="dk2"/>
              </a:buClr>
              <a:buSzPts val="1800"/>
              <a:buChar char="○"/>
              <a:defRPr/>
            </a:lvl8pPr>
            <a:lvl9pPr marL="4114800" lvl="8" indent="-342900" algn="l" rtl="0">
              <a:lnSpc>
                <a:spcPct val="94000"/>
              </a:lnSpc>
              <a:spcBef>
                <a:spcPts val="500"/>
              </a:spcBef>
              <a:spcAft>
                <a:spcPts val="200"/>
              </a:spcAft>
              <a:buClr>
                <a:schemeClr val="dk2"/>
              </a:buClr>
              <a:buSzPts val="1800"/>
              <a:buChar char="■"/>
              <a:defRPr/>
            </a:lvl9pPr>
          </a:lstStyle>
          <a:p>
            <a:endParaRPr/>
          </a:p>
        </p:txBody>
      </p:sp>
      <p:sp>
        <p:nvSpPr>
          <p:cNvPr id="114" name="Google Shape;114;p19"/>
          <p:cNvSpPr txBox="1">
            <a:spLocks noGrp="1"/>
          </p:cNvSpPr>
          <p:nvPr>
            <p:ph type="body" idx="2"/>
          </p:nvPr>
        </p:nvSpPr>
        <p:spPr>
          <a:xfrm>
            <a:off x="6525403" y="2285999"/>
            <a:ext cx="4447800" cy="3581400"/>
          </a:xfrm>
          <a:prstGeom prst="rect">
            <a:avLst/>
          </a:prstGeom>
          <a:noFill/>
          <a:ln>
            <a:noFill/>
          </a:ln>
        </p:spPr>
        <p:txBody>
          <a:bodyPr spcFirstLastPara="1" wrap="square" lIns="91425" tIns="45700" rIns="91425" bIns="45700" anchor="t" anchorCtr="0"/>
          <a:lstStyle>
            <a:lvl1pPr marL="457200" lvl="0" indent="-355600" algn="l" rtl="0">
              <a:lnSpc>
                <a:spcPct val="94000"/>
              </a:lnSpc>
              <a:spcBef>
                <a:spcPts val="1000"/>
              </a:spcBef>
              <a:spcAft>
                <a:spcPts val="0"/>
              </a:spcAft>
              <a:buClr>
                <a:schemeClr val="dk2"/>
              </a:buClr>
              <a:buSzPts val="2000"/>
              <a:buChar char="●"/>
              <a:defRPr>
                <a:solidFill>
                  <a:schemeClr val="dk2"/>
                </a:solidFill>
              </a:defRPr>
            </a:lvl1pPr>
            <a:lvl2pPr marL="914400" lvl="1" indent="-355600" algn="l" rtl="0">
              <a:lnSpc>
                <a:spcPct val="94000"/>
              </a:lnSpc>
              <a:spcBef>
                <a:spcPts val="500"/>
              </a:spcBef>
              <a:spcAft>
                <a:spcPts val="0"/>
              </a:spcAft>
              <a:buClr>
                <a:schemeClr val="dk2"/>
              </a:buClr>
              <a:buSzPts val="2000"/>
              <a:buChar char="○"/>
              <a:defRPr>
                <a:solidFill>
                  <a:schemeClr val="dk2"/>
                </a:solidFill>
              </a:defRPr>
            </a:lvl2pPr>
            <a:lvl3pPr marL="1371600" lvl="2" indent="-342900" algn="l" rtl="0">
              <a:lnSpc>
                <a:spcPct val="94000"/>
              </a:lnSpc>
              <a:spcBef>
                <a:spcPts val="500"/>
              </a:spcBef>
              <a:spcAft>
                <a:spcPts val="0"/>
              </a:spcAft>
              <a:buClr>
                <a:schemeClr val="dk2"/>
              </a:buClr>
              <a:buSzPts val="1800"/>
              <a:buChar char="■"/>
              <a:defRPr>
                <a:solidFill>
                  <a:schemeClr val="dk2"/>
                </a:solidFill>
              </a:defRPr>
            </a:lvl3pPr>
            <a:lvl4pPr marL="1828800" lvl="3" indent="-342900" algn="l" rtl="0">
              <a:lnSpc>
                <a:spcPct val="94000"/>
              </a:lnSpc>
              <a:spcBef>
                <a:spcPts val="500"/>
              </a:spcBef>
              <a:spcAft>
                <a:spcPts val="0"/>
              </a:spcAft>
              <a:buClr>
                <a:schemeClr val="dk2"/>
              </a:buClr>
              <a:buSzPts val="1800"/>
              <a:buChar char="●"/>
              <a:defRPr>
                <a:solidFill>
                  <a:schemeClr val="dk2"/>
                </a:solidFill>
              </a:defRPr>
            </a:lvl4pPr>
            <a:lvl5pPr marL="2286000" lvl="4" indent="-330200" algn="l" rtl="0">
              <a:lnSpc>
                <a:spcPct val="94000"/>
              </a:lnSpc>
              <a:spcBef>
                <a:spcPts val="500"/>
              </a:spcBef>
              <a:spcAft>
                <a:spcPts val="0"/>
              </a:spcAft>
              <a:buClr>
                <a:schemeClr val="dk2"/>
              </a:buClr>
              <a:buSzPts val="1600"/>
              <a:buChar char="○"/>
              <a:defRPr>
                <a:solidFill>
                  <a:schemeClr val="dk2"/>
                </a:solidFill>
              </a:defRPr>
            </a:lvl5pPr>
            <a:lvl6pPr marL="2743200" lvl="5" indent="-342900" algn="l" rtl="0">
              <a:lnSpc>
                <a:spcPct val="94000"/>
              </a:lnSpc>
              <a:spcBef>
                <a:spcPts val="500"/>
              </a:spcBef>
              <a:spcAft>
                <a:spcPts val="0"/>
              </a:spcAft>
              <a:buClr>
                <a:schemeClr val="dk2"/>
              </a:buClr>
              <a:buSzPts val="1800"/>
              <a:buChar char="■"/>
              <a:defRPr/>
            </a:lvl6pPr>
            <a:lvl7pPr marL="3200400" lvl="6" indent="-342900" algn="l" rtl="0">
              <a:lnSpc>
                <a:spcPct val="94000"/>
              </a:lnSpc>
              <a:spcBef>
                <a:spcPts val="500"/>
              </a:spcBef>
              <a:spcAft>
                <a:spcPts val="0"/>
              </a:spcAft>
              <a:buClr>
                <a:schemeClr val="dk2"/>
              </a:buClr>
              <a:buSzPts val="1800"/>
              <a:buChar char="●"/>
              <a:defRPr/>
            </a:lvl7pPr>
            <a:lvl8pPr marL="3657600" lvl="7" indent="-342900" algn="l" rtl="0">
              <a:lnSpc>
                <a:spcPct val="94000"/>
              </a:lnSpc>
              <a:spcBef>
                <a:spcPts val="500"/>
              </a:spcBef>
              <a:spcAft>
                <a:spcPts val="0"/>
              </a:spcAft>
              <a:buClr>
                <a:schemeClr val="dk2"/>
              </a:buClr>
              <a:buSzPts val="1800"/>
              <a:buChar char="○"/>
              <a:defRPr/>
            </a:lvl8pPr>
            <a:lvl9pPr marL="4114800" lvl="8" indent="-342900" algn="l" rtl="0">
              <a:lnSpc>
                <a:spcPct val="94000"/>
              </a:lnSpc>
              <a:spcBef>
                <a:spcPts val="500"/>
              </a:spcBef>
              <a:spcAft>
                <a:spcPts val="200"/>
              </a:spcAft>
              <a:buClr>
                <a:schemeClr val="dk2"/>
              </a:buClr>
              <a:buSzPts val="1800"/>
              <a:buChar char="■"/>
              <a:defRPr/>
            </a:lvl9pPr>
          </a:lstStyle>
          <a:p>
            <a:endParaRPr/>
          </a:p>
        </p:txBody>
      </p:sp>
      <p:sp>
        <p:nvSpPr>
          <p:cNvPr id="115" name="Google Shape;115;p19"/>
          <p:cNvSpPr txBox="1">
            <a:spLocks noGrp="1"/>
          </p:cNvSpPr>
          <p:nvPr>
            <p:ph type="dt" idx="10"/>
          </p:nvPr>
        </p:nvSpPr>
        <p:spPr>
          <a:xfrm>
            <a:off x="1390650" y="6453386"/>
            <a:ext cx="1204500" cy="4047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6" name="Google Shape;116;p19"/>
          <p:cNvSpPr txBox="1">
            <a:spLocks noGrp="1"/>
          </p:cNvSpPr>
          <p:nvPr>
            <p:ph type="ftr" idx="11"/>
          </p:nvPr>
        </p:nvSpPr>
        <p:spPr>
          <a:xfrm>
            <a:off x="2893564" y="6453386"/>
            <a:ext cx="6280800" cy="4047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7" name="Google Shape;117;p19"/>
          <p:cNvSpPr txBox="1">
            <a:spLocks noGrp="1"/>
          </p:cNvSpPr>
          <p:nvPr>
            <p:ph type="sldNum" idx="12"/>
          </p:nvPr>
        </p:nvSpPr>
        <p:spPr>
          <a:xfrm>
            <a:off x="9472736" y="6453386"/>
            <a:ext cx="1596300" cy="4047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120" name="Google Shape;120;p2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lstStyle>
            <a:lvl1pPr marL="457200" lvl="0" indent="-381000" algn="l" rtl="0">
              <a:lnSpc>
                <a:spcPct val="115000"/>
              </a:lnSpc>
              <a:spcBef>
                <a:spcPts val="0"/>
              </a:spcBef>
              <a:spcAft>
                <a:spcPts val="0"/>
              </a:spcAft>
              <a:buSzPts val="2400"/>
              <a:buChar char="●"/>
              <a:defRPr/>
            </a:lvl1pPr>
            <a:lvl2pPr marL="914400" lvl="1" indent="-349250" algn="l" rtl="0">
              <a:lnSpc>
                <a:spcPct val="115000"/>
              </a:lnSpc>
              <a:spcBef>
                <a:spcPts val="2100"/>
              </a:spcBef>
              <a:spcAft>
                <a:spcPts val="0"/>
              </a:spcAft>
              <a:buSzPts val="1900"/>
              <a:buChar char="○"/>
              <a:defRPr/>
            </a:lvl2pPr>
            <a:lvl3pPr marL="1371600" lvl="2" indent="-349250" algn="l" rtl="0">
              <a:lnSpc>
                <a:spcPct val="115000"/>
              </a:lnSpc>
              <a:spcBef>
                <a:spcPts val="2100"/>
              </a:spcBef>
              <a:spcAft>
                <a:spcPts val="0"/>
              </a:spcAft>
              <a:buSzPts val="1900"/>
              <a:buChar char="■"/>
              <a:defRPr/>
            </a:lvl3pPr>
            <a:lvl4pPr marL="1828800" lvl="3" indent="-349250" algn="l" rtl="0">
              <a:lnSpc>
                <a:spcPct val="115000"/>
              </a:lnSpc>
              <a:spcBef>
                <a:spcPts val="2100"/>
              </a:spcBef>
              <a:spcAft>
                <a:spcPts val="0"/>
              </a:spcAft>
              <a:buSzPts val="1900"/>
              <a:buChar char="●"/>
              <a:defRPr/>
            </a:lvl4pPr>
            <a:lvl5pPr marL="2286000" lvl="4" indent="-349250" algn="l" rtl="0">
              <a:lnSpc>
                <a:spcPct val="115000"/>
              </a:lnSpc>
              <a:spcBef>
                <a:spcPts val="2100"/>
              </a:spcBef>
              <a:spcAft>
                <a:spcPts val="0"/>
              </a:spcAft>
              <a:buSzPts val="1900"/>
              <a:buChar char="○"/>
              <a:defRPr/>
            </a:lvl5pPr>
            <a:lvl6pPr marL="2743200" lvl="5" indent="-349250" algn="l" rtl="0">
              <a:lnSpc>
                <a:spcPct val="115000"/>
              </a:lnSpc>
              <a:spcBef>
                <a:spcPts val="2100"/>
              </a:spcBef>
              <a:spcAft>
                <a:spcPts val="0"/>
              </a:spcAft>
              <a:buSzPts val="1900"/>
              <a:buChar char="■"/>
              <a:defRPr/>
            </a:lvl6pPr>
            <a:lvl7pPr marL="3200400" lvl="6" indent="-349250" algn="l" rtl="0">
              <a:lnSpc>
                <a:spcPct val="115000"/>
              </a:lnSpc>
              <a:spcBef>
                <a:spcPts val="2100"/>
              </a:spcBef>
              <a:spcAft>
                <a:spcPts val="0"/>
              </a:spcAft>
              <a:buSzPts val="1900"/>
              <a:buChar char="●"/>
              <a:defRPr/>
            </a:lvl7pPr>
            <a:lvl8pPr marL="3657600" lvl="7" indent="-349250" algn="l" rtl="0">
              <a:lnSpc>
                <a:spcPct val="115000"/>
              </a:lnSpc>
              <a:spcBef>
                <a:spcPts val="2100"/>
              </a:spcBef>
              <a:spcAft>
                <a:spcPts val="0"/>
              </a:spcAft>
              <a:buSzPts val="1900"/>
              <a:buChar char="○"/>
              <a:defRPr/>
            </a:lvl8pPr>
            <a:lvl9pPr marL="4114800" lvl="8" indent="-349250" algn="l" rtl="0">
              <a:lnSpc>
                <a:spcPct val="115000"/>
              </a:lnSpc>
              <a:spcBef>
                <a:spcPts val="2100"/>
              </a:spcBef>
              <a:spcAft>
                <a:spcPts val="2100"/>
              </a:spcAft>
              <a:buSzPts val="1900"/>
              <a:buChar char="■"/>
              <a:defRPr/>
            </a:lvl9pPr>
          </a:lstStyle>
          <a:p>
            <a:endParaRPr/>
          </a:p>
        </p:txBody>
      </p:sp>
      <p:sp>
        <p:nvSpPr>
          <p:cNvPr id="121" name="Google Shape;121;p2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endParaRPr/>
          </a:p>
        </p:txBody>
      </p:sp>
      <p:sp>
        <p:nvSpPr>
          <p:cNvPr id="124" name="Google Shape;124;p2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127" name="Google Shape;127;p2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One column text">
  <p:cSld name="ONE_COLUMN_TEXT">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lstStyle>
            <a:lvl1pPr lvl="0" algn="l" rtl="0">
              <a:lnSpc>
                <a:spcPct val="100000"/>
              </a:lnSpc>
              <a:spcBef>
                <a:spcPts val="0"/>
              </a:spcBef>
              <a:spcAft>
                <a:spcPts val="0"/>
              </a:spcAft>
              <a:buSzPts val="3200"/>
              <a:buNone/>
              <a:defRPr sz="3200"/>
            </a:lvl1pPr>
            <a:lvl2pPr lvl="1" algn="l" rtl="0">
              <a:lnSpc>
                <a:spcPct val="100000"/>
              </a:lnSpc>
              <a:spcBef>
                <a:spcPts val="0"/>
              </a:spcBef>
              <a:spcAft>
                <a:spcPts val="0"/>
              </a:spcAft>
              <a:buSzPts val="3200"/>
              <a:buNone/>
              <a:defRPr sz="3200"/>
            </a:lvl2pPr>
            <a:lvl3pPr lvl="2" algn="l" rtl="0">
              <a:lnSpc>
                <a:spcPct val="100000"/>
              </a:lnSpc>
              <a:spcBef>
                <a:spcPts val="0"/>
              </a:spcBef>
              <a:spcAft>
                <a:spcPts val="0"/>
              </a:spcAft>
              <a:buSzPts val="3200"/>
              <a:buNone/>
              <a:defRPr sz="3200"/>
            </a:lvl3pPr>
            <a:lvl4pPr lvl="3" algn="l" rtl="0">
              <a:lnSpc>
                <a:spcPct val="100000"/>
              </a:lnSpc>
              <a:spcBef>
                <a:spcPts val="0"/>
              </a:spcBef>
              <a:spcAft>
                <a:spcPts val="0"/>
              </a:spcAft>
              <a:buSzPts val="3200"/>
              <a:buNone/>
              <a:defRPr sz="3200"/>
            </a:lvl4pPr>
            <a:lvl5pPr lvl="4" algn="l" rtl="0">
              <a:lnSpc>
                <a:spcPct val="100000"/>
              </a:lnSpc>
              <a:spcBef>
                <a:spcPts val="0"/>
              </a:spcBef>
              <a:spcAft>
                <a:spcPts val="0"/>
              </a:spcAft>
              <a:buSzPts val="3200"/>
              <a:buNone/>
              <a:defRPr sz="3200"/>
            </a:lvl5pPr>
            <a:lvl6pPr lvl="5" algn="l" rtl="0">
              <a:lnSpc>
                <a:spcPct val="100000"/>
              </a:lnSpc>
              <a:spcBef>
                <a:spcPts val="0"/>
              </a:spcBef>
              <a:spcAft>
                <a:spcPts val="0"/>
              </a:spcAft>
              <a:buSzPts val="3200"/>
              <a:buNone/>
              <a:defRPr sz="3200"/>
            </a:lvl6pPr>
            <a:lvl7pPr lvl="6" algn="l" rtl="0">
              <a:lnSpc>
                <a:spcPct val="100000"/>
              </a:lnSpc>
              <a:spcBef>
                <a:spcPts val="0"/>
              </a:spcBef>
              <a:spcAft>
                <a:spcPts val="0"/>
              </a:spcAft>
              <a:buSzPts val="3200"/>
              <a:buNone/>
              <a:defRPr sz="3200"/>
            </a:lvl7pPr>
            <a:lvl8pPr lvl="7" algn="l" rtl="0">
              <a:lnSpc>
                <a:spcPct val="100000"/>
              </a:lnSpc>
              <a:spcBef>
                <a:spcPts val="0"/>
              </a:spcBef>
              <a:spcAft>
                <a:spcPts val="0"/>
              </a:spcAft>
              <a:buSzPts val="3200"/>
              <a:buNone/>
              <a:defRPr sz="3200"/>
            </a:lvl8pPr>
            <a:lvl9pPr lvl="8" algn="l" rtl="0">
              <a:lnSpc>
                <a:spcPct val="100000"/>
              </a:lnSpc>
              <a:spcBef>
                <a:spcPts val="0"/>
              </a:spcBef>
              <a:spcAft>
                <a:spcPts val="0"/>
              </a:spcAft>
              <a:buSzPts val="3200"/>
              <a:buNone/>
              <a:defRPr sz="3200"/>
            </a:lvl9pPr>
          </a:lstStyle>
          <a:p>
            <a:endParaRPr/>
          </a:p>
        </p:txBody>
      </p:sp>
      <p:sp>
        <p:nvSpPr>
          <p:cNvPr id="130" name="Google Shape;130;p23"/>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lstStyle>
            <a:lvl1pPr marL="457200" lvl="0" indent="-330200" algn="l" rtl="0">
              <a:lnSpc>
                <a:spcPct val="115000"/>
              </a:lnSpc>
              <a:spcBef>
                <a:spcPts val="0"/>
              </a:spcBef>
              <a:spcAft>
                <a:spcPts val="0"/>
              </a:spcAft>
              <a:buSzPts val="1600"/>
              <a:buChar char="●"/>
              <a:defRPr sz="1600"/>
            </a:lvl1pPr>
            <a:lvl2pPr marL="914400" lvl="1" indent="-330200" algn="l" rtl="0">
              <a:lnSpc>
                <a:spcPct val="115000"/>
              </a:lnSpc>
              <a:spcBef>
                <a:spcPts val="2100"/>
              </a:spcBef>
              <a:spcAft>
                <a:spcPts val="0"/>
              </a:spcAft>
              <a:buSzPts val="1600"/>
              <a:buChar char="○"/>
              <a:defRPr sz="1600"/>
            </a:lvl2pPr>
            <a:lvl3pPr marL="1371600" lvl="2" indent="-330200" algn="l" rtl="0">
              <a:lnSpc>
                <a:spcPct val="115000"/>
              </a:lnSpc>
              <a:spcBef>
                <a:spcPts val="2100"/>
              </a:spcBef>
              <a:spcAft>
                <a:spcPts val="0"/>
              </a:spcAft>
              <a:buSzPts val="1600"/>
              <a:buChar char="■"/>
              <a:defRPr sz="1600"/>
            </a:lvl3pPr>
            <a:lvl4pPr marL="1828800" lvl="3" indent="-330200" algn="l" rtl="0">
              <a:lnSpc>
                <a:spcPct val="115000"/>
              </a:lnSpc>
              <a:spcBef>
                <a:spcPts val="2100"/>
              </a:spcBef>
              <a:spcAft>
                <a:spcPts val="0"/>
              </a:spcAft>
              <a:buSzPts val="1600"/>
              <a:buChar char="●"/>
              <a:defRPr sz="1600"/>
            </a:lvl4pPr>
            <a:lvl5pPr marL="2286000" lvl="4" indent="-330200" algn="l" rtl="0">
              <a:lnSpc>
                <a:spcPct val="115000"/>
              </a:lnSpc>
              <a:spcBef>
                <a:spcPts val="2100"/>
              </a:spcBef>
              <a:spcAft>
                <a:spcPts val="0"/>
              </a:spcAft>
              <a:buSzPts val="1600"/>
              <a:buChar char="○"/>
              <a:defRPr sz="1600"/>
            </a:lvl5pPr>
            <a:lvl6pPr marL="2743200" lvl="5" indent="-330200" algn="l" rtl="0">
              <a:lnSpc>
                <a:spcPct val="115000"/>
              </a:lnSpc>
              <a:spcBef>
                <a:spcPts val="2100"/>
              </a:spcBef>
              <a:spcAft>
                <a:spcPts val="0"/>
              </a:spcAft>
              <a:buSzPts val="1600"/>
              <a:buChar char="■"/>
              <a:defRPr sz="1600"/>
            </a:lvl6pPr>
            <a:lvl7pPr marL="3200400" lvl="6" indent="-330200" algn="l" rtl="0">
              <a:lnSpc>
                <a:spcPct val="115000"/>
              </a:lnSpc>
              <a:spcBef>
                <a:spcPts val="2100"/>
              </a:spcBef>
              <a:spcAft>
                <a:spcPts val="0"/>
              </a:spcAft>
              <a:buSzPts val="1600"/>
              <a:buChar char="●"/>
              <a:defRPr sz="1600"/>
            </a:lvl7pPr>
            <a:lvl8pPr marL="3657600" lvl="7" indent="-330200" algn="l" rtl="0">
              <a:lnSpc>
                <a:spcPct val="115000"/>
              </a:lnSpc>
              <a:spcBef>
                <a:spcPts val="2100"/>
              </a:spcBef>
              <a:spcAft>
                <a:spcPts val="0"/>
              </a:spcAft>
              <a:buSzPts val="1600"/>
              <a:buChar char="○"/>
              <a:defRPr sz="1600"/>
            </a:lvl8pPr>
            <a:lvl9pPr marL="4114800" lvl="8" indent="-330200" algn="l" rtl="0">
              <a:lnSpc>
                <a:spcPct val="115000"/>
              </a:lnSpc>
              <a:spcBef>
                <a:spcPts val="2100"/>
              </a:spcBef>
              <a:spcAft>
                <a:spcPts val="2100"/>
              </a:spcAft>
              <a:buSzPts val="1600"/>
              <a:buChar char="■"/>
              <a:defRPr sz="1600"/>
            </a:lvl9pPr>
          </a:lstStyle>
          <a:p>
            <a:endParaRPr/>
          </a:p>
        </p:txBody>
      </p:sp>
      <p:sp>
        <p:nvSpPr>
          <p:cNvPr id="131" name="Google Shape;131;p2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Main point">
  <p:cSld name="MAIN_POINT">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lstStyle>
            <a:lvl1pPr lvl="0" algn="l" rtl="0">
              <a:lnSpc>
                <a:spcPct val="100000"/>
              </a:lnSpc>
              <a:spcBef>
                <a:spcPts val="0"/>
              </a:spcBef>
              <a:spcAft>
                <a:spcPts val="0"/>
              </a:spcAft>
              <a:buSzPts val="6400"/>
              <a:buNone/>
              <a:defRPr sz="6400"/>
            </a:lvl1pPr>
            <a:lvl2pPr lvl="1" algn="l" rtl="0">
              <a:lnSpc>
                <a:spcPct val="100000"/>
              </a:lnSpc>
              <a:spcBef>
                <a:spcPts val="0"/>
              </a:spcBef>
              <a:spcAft>
                <a:spcPts val="0"/>
              </a:spcAft>
              <a:buSzPts val="6400"/>
              <a:buNone/>
              <a:defRPr sz="6400"/>
            </a:lvl2pPr>
            <a:lvl3pPr lvl="2" algn="l" rtl="0">
              <a:lnSpc>
                <a:spcPct val="100000"/>
              </a:lnSpc>
              <a:spcBef>
                <a:spcPts val="0"/>
              </a:spcBef>
              <a:spcAft>
                <a:spcPts val="0"/>
              </a:spcAft>
              <a:buSzPts val="6400"/>
              <a:buNone/>
              <a:defRPr sz="6400"/>
            </a:lvl3pPr>
            <a:lvl4pPr lvl="3" algn="l" rtl="0">
              <a:lnSpc>
                <a:spcPct val="100000"/>
              </a:lnSpc>
              <a:spcBef>
                <a:spcPts val="0"/>
              </a:spcBef>
              <a:spcAft>
                <a:spcPts val="0"/>
              </a:spcAft>
              <a:buSzPts val="6400"/>
              <a:buNone/>
              <a:defRPr sz="6400"/>
            </a:lvl4pPr>
            <a:lvl5pPr lvl="4" algn="l" rtl="0">
              <a:lnSpc>
                <a:spcPct val="100000"/>
              </a:lnSpc>
              <a:spcBef>
                <a:spcPts val="0"/>
              </a:spcBef>
              <a:spcAft>
                <a:spcPts val="0"/>
              </a:spcAft>
              <a:buSzPts val="6400"/>
              <a:buNone/>
              <a:defRPr sz="6400"/>
            </a:lvl5pPr>
            <a:lvl6pPr lvl="5" algn="l" rtl="0">
              <a:lnSpc>
                <a:spcPct val="100000"/>
              </a:lnSpc>
              <a:spcBef>
                <a:spcPts val="0"/>
              </a:spcBef>
              <a:spcAft>
                <a:spcPts val="0"/>
              </a:spcAft>
              <a:buSzPts val="6400"/>
              <a:buNone/>
              <a:defRPr sz="6400"/>
            </a:lvl6pPr>
            <a:lvl7pPr lvl="6" algn="l" rtl="0">
              <a:lnSpc>
                <a:spcPct val="100000"/>
              </a:lnSpc>
              <a:spcBef>
                <a:spcPts val="0"/>
              </a:spcBef>
              <a:spcAft>
                <a:spcPts val="0"/>
              </a:spcAft>
              <a:buSzPts val="6400"/>
              <a:buNone/>
              <a:defRPr sz="6400"/>
            </a:lvl7pPr>
            <a:lvl8pPr lvl="7" algn="l" rtl="0">
              <a:lnSpc>
                <a:spcPct val="100000"/>
              </a:lnSpc>
              <a:spcBef>
                <a:spcPts val="0"/>
              </a:spcBef>
              <a:spcAft>
                <a:spcPts val="0"/>
              </a:spcAft>
              <a:buSzPts val="6400"/>
              <a:buNone/>
              <a:defRPr sz="6400"/>
            </a:lvl8pPr>
            <a:lvl9pPr lvl="8" algn="l" rtl="0">
              <a:lnSpc>
                <a:spcPct val="100000"/>
              </a:lnSpc>
              <a:spcBef>
                <a:spcPts val="0"/>
              </a:spcBef>
              <a:spcAft>
                <a:spcPts val="0"/>
              </a:spcAft>
              <a:buSzPts val="6400"/>
              <a:buNone/>
              <a:defRPr sz="6400"/>
            </a:lvl9pPr>
          </a:lstStyle>
          <a:p>
            <a:endParaRPr/>
          </a:p>
        </p:txBody>
      </p:sp>
      <p:sp>
        <p:nvSpPr>
          <p:cNvPr id="134" name="Google Shape;134;p2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spTree>
      <p:nvGrpSpPr>
        <p:cNvPr id="1" name="Shape 135"/>
        <p:cNvGrpSpPr/>
        <p:nvPr/>
      </p:nvGrpSpPr>
      <p:grpSpPr>
        <a:xfrm>
          <a:off x="0" y="0"/>
          <a:ext cx="0" cy="0"/>
          <a:chOff x="0" y="0"/>
          <a:chExt cx="0" cy="0"/>
        </a:xfrm>
      </p:grpSpPr>
      <p:sp>
        <p:nvSpPr>
          <p:cNvPr id="136" name="Google Shape;136;p25"/>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5"/>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lstStyle>
            <a:lvl1pPr lvl="0" algn="ctr" rtl="0">
              <a:lnSpc>
                <a:spcPct val="100000"/>
              </a:lnSpc>
              <a:spcBef>
                <a:spcPts val="0"/>
              </a:spcBef>
              <a:spcAft>
                <a:spcPts val="0"/>
              </a:spcAft>
              <a:buSzPts val="5600"/>
              <a:buNone/>
              <a:defRPr sz="5600"/>
            </a:lvl1pPr>
            <a:lvl2pPr lvl="1" algn="ctr" rtl="0">
              <a:lnSpc>
                <a:spcPct val="100000"/>
              </a:lnSpc>
              <a:spcBef>
                <a:spcPts val="0"/>
              </a:spcBef>
              <a:spcAft>
                <a:spcPts val="0"/>
              </a:spcAft>
              <a:buSzPts val="5600"/>
              <a:buNone/>
              <a:defRPr sz="5600"/>
            </a:lvl2pPr>
            <a:lvl3pPr lvl="2" algn="ctr" rtl="0">
              <a:lnSpc>
                <a:spcPct val="100000"/>
              </a:lnSpc>
              <a:spcBef>
                <a:spcPts val="0"/>
              </a:spcBef>
              <a:spcAft>
                <a:spcPts val="0"/>
              </a:spcAft>
              <a:buSzPts val="5600"/>
              <a:buNone/>
              <a:defRPr sz="5600"/>
            </a:lvl3pPr>
            <a:lvl4pPr lvl="3" algn="ctr" rtl="0">
              <a:lnSpc>
                <a:spcPct val="100000"/>
              </a:lnSpc>
              <a:spcBef>
                <a:spcPts val="0"/>
              </a:spcBef>
              <a:spcAft>
                <a:spcPts val="0"/>
              </a:spcAft>
              <a:buSzPts val="5600"/>
              <a:buNone/>
              <a:defRPr sz="5600"/>
            </a:lvl4pPr>
            <a:lvl5pPr lvl="4" algn="ctr" rtl="0">
              <a:lnSpc>
                <a:spcPct val="100000"/>
              </a:lnSpc>
              <a:spcBef>
                <a:spcPts val="0"/>
              </a:spcBef>
              <a:spcAft>
                <a:spcPts val="0"/>
              </a:spcAft>
              <a:buSzPts val="5600"/>
              <a:buNone/>
              <a:defRPr sz="5600"/>
            </a:lvl5pPr>
            <a:lvl6pPr lvl="5" algn="ctr" rtl="0">
              <a:lnSpc>
                <a:spcPct val="100000"/>
              </a:lnSpc>
              <a:spcBef>
                <a:spcPts val="0"/>
              </a:spcBef>
              <a:spcAft>
                <a:spcPts val="0"/>
              </a:spcAft>
              <a:buSzPts val="5600"/>
              <a:buNone/>
              <a:defRPr sz="5600"/>
            </a:lvl6pPr>
            <a:lvl7pPr lvl="6" algn="ctr" rtl="0">
              <a:lnSpc>
                <a:spcPct val="100000"/>
              </a:lnSpc>
              <a:spcBef>
                <a:spcPts val="0"/>
              </a:spcBef>
              <a:spcAft>
                <a:spcPts val="0"/>
              </a:spcAft>
              <a:buSzPts val="5600"/>
              <a:buNone/>
              <a:defRPr sz="5600"/>
            </a:lvl7pPr>
            <a:lvl8pPr lvl="7" algn="ctr" rtl="0">
              <a:lnSpc>
                <a:spcPct val="100000"/>
              </a:lnSpc>
              <a:spcBef>
                <a:spcPts val="0"/>
              </a:spcBef>
              <a:spcAft>
                <a:spcPts val="0"/>
              </a:spcAft>
              <a:buSzPts val="5600"/>
              <a:buNone/>
              <a:defRPr sz="5600"/>
            </a:lvl8pPr>
            <a:lvl9pPr lvl="8" algn="ctr" rtl="0">
              <a:lnSpc>
                <a:spcPct val="100000"/>
              </a:lnSpc>
              <a:spcBef>
                <a:spcPts val="0"/>
              </a:spcBef>
              <a:spcAft>
                <a:spcPts val="0"/>
              </a:spcAft>
              <a:buSzPts val="5600"/>
              <a:buNone/>
              <a:defRPr sz="5600"/>
            </a:lvl9pPr>
          </a:lstStyle>
          <a:p>
            <a:endParaRPr/>
          </a:p>
        </p:txBody>
      </p:sp>
      <p:sp>
        <p:nvSpPr>
          <p:cNvPr id="138" name="Google Shape;138;p25"/>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9" name="Google Shape;139;p25"/>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lstStyle>
            <a:lvl1pPr marL="457200" lvl="0" indent="-381000" algn="l" rtl="0">
              <a:lnSpc>
                <a:spcPct val="115000"/>
              </a:lnSpc>
              <a:spcBef>
                <a:spcPts val="0"/>
              </a:spcBef>
              <a:spcAft>
                <a:spcPts val="0"/>
              </a:spcAft>
              <a:buSzPts val="2400"/>
              <a:buChar char="●"/>
              <a:defRPr/>
            </a:lvl1pPr>
            <a:lvl2pPr marL="914400" lvl="1" indent="-349250" algn="l" rtl="0">
              <a:lnSpc>
                <a:spcPct val="115000"/>
              </a:lnSpc>
              <a:spcBef>
                <a:spcPts val="2100"/>
              </a:spcBef>
              <a:spcAft>
                <a:spcPts val="0"/>
              </a:spcAft>
              <a:buSzPts val="1900"/>
              <a:buChar char="○"/>
              <a:defRPr/>
            </a:lvl2pPr>
            <a:lvl3pPr marL="1371600" lvl="2" indent="-349250" algn="l" rtl="0">
              <a:lnSpc>
                <a:spcPct val="115000"/>
              </a:lnSpc>
              <a:spcBef>
                <a:spcPts val="2100"/>
              </a:spcBef>
              <a:spcAft>
                <a:spcPts val="0"/>
              </a:spcAft>
              <a:buSzPts val="1900"/>
              <a:buChar char="■"/>
              <a:defRPr/>
            </a:lvl3pPr>
            <a:lvl4pPr marL="1828800" lvl="3" indent="-349250" algn="l" rtl="0">
              <a:lnSpc>
                <a:spcPct val="115000"/>
              </a:lnSpc>
              <a:spcBef>
                <a:spcPts val="2100"/>
              </a:spcBef>
              <a:spcAft>
                <a:spcPts val="0"/>
              </a:spcAft>
              <a:buSzPts val="1900"/>
              <a:buChar char="●"/>
              <a:defRPr/>
            </a:lvl4pPr>
            <a:lvl5pPr marL="2286000" lvl="4" indent="-349250" algn="l" rtl="0">
              <a:lnSpc>
                <a:spcPct val="115000"/>
              </a:lnSpc>
              <a:spcBef>
                <a:spcPts val="2100"/>
              </a:spcBef>
              <a:spcAft>
                <a:spcPts val="0"/>
              </a:spcAft>
              <a:buSzPts val="1900"/>
              <a:buChar char="○"/>
              <a:defRPr/>
            </a:lvl5pPr>
            <a:lvl6pPr marL="2743200" lvl="5" indent="-349250" algn="l" rtl="0">
              <a:lnSpc>
                <a:spcPct val="115000"/>
              </a:lnSpc>
              <a:spcBef>
                <a:spcPts val="2100"/>
              </a:spcBef>
              <a:spcAft>
                <a:spcPts val="0"/>
              </a:spcAft>
              <a:buSzPts val="1900"/>
              <a:buChar char="■"/>
              <a:defRPr/>
            </a:lvl6pPr>
            <a:lvl7pPr marL="3200400" lvl="6" indent="-349250" algn="l" rtl="0">
              <a:lnSpc>
                <a:spcPct val="115000"/>
              </a:lnSpc>
              <a:spcBef>
                <a:spcPts val="2100"/>
              </a:spcBef>
              <a:spcAft>
                <a:spcPts val="0"/>
              </a:spcAft>
              <a:buSzPts val="1900"/>
              <a:buChar char="●"/>
              <a:defRPr/>
            </a:lvl7pPr>
            <a:lvl8pPr marL="3657600" lvl="7" indent="-349250" algn="l" rtl="0">
              <a:lnSpc>
                <a:spcPct val="115000"/>
              </a:lnSpc>
              <a:spcBef>
                <a:spcPts val="2100"/>
              </a:spcBef>
              <a:spcAft>
                <a:spcPts val="0"/>
              </a:spcAft>
              <a:buSzPts val="1900"/>
              <a:buChar char="○"/>
              <a:defRPr/>
            </a:lvl8pPr>
            <a:lvl9pPr marL="4114800" lvl="8" indent="-349250" algn="l" rtl="0">
              <a:lnSpc>
                <a:spcPct val="115000"/>
              </a:lnSpc>
              <a:spcBef>
                <a:spcPts val="2100"/>
              </a:spcBef>
              <a:spcAft>
                <a:spcPts val="2100"/>
              </a:spcAft>
              <a:buSzPts val="1900"/>
              <a:buChar char="■"/>
              <a:defRPr/>
            </a:lvl9pPr>
          </a:lstStyle>
          <a:p>
            <a:endParaRPr/>
          </a:p>
        </p:txBody>
      </p:sp>
      <p:sp>
        <p:nvSpPr>
          <p:cNvPr id="140" name="Google Shape;140;p2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Caption">
  <p:cSld name="CAPTION_ONLY">
    <p:spTree>
      <p:nvGrpSpPr>
        <p:cNvPr id="1" name="Shape 141"/>
        <p:cNvGrpSpPr/>
        <p:nvPr/>
      </p:nvGrpSpPr>
      <p:grpSpPr>
        <a:xfrm>
          <a:off x="0" y="0"/>
          <a:ext cx="0" cy="0"/>
          <a:chOff x="0" y="0"/>
          <a:chExt cx="0" cy="0"/>
        </a:xfrm>
      </p:grpSpPr>
      <p:sp>
        <p:nvSpPr>
          <p:cNvPr id="142" name="Google Shape;142;p26"/>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lstStyle>
            <a:lvl1pPr marL="457200" lvl="0" indent="-228600" algn="l" rtl="0">
              <a:lnSpc>
                <a:spcPct val="100000"/>
              </a:lnSpc>
              <a:spcBef>
                <a:spcPts val="0"/>
              </a:spcBef>
              <a:spcAft>
                <a:spcPts val="0"/>
              </a:spcAft>
              <a:buSzPts val="2400"/>
              <a:buNone/>
              <a:defRPr/>
            </a:lvl1pPr>
          </a:lstStyle>
          <a:p>
            <a:endParaRPr/>
          </a:p>
        </p:txBody>
      </p:sp>
      <p:sp>
        <p:nvSpPr>
          <p:cNvPr id="143" name="Google Shape;143;p2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ig number">
  <p:cSld name="BIG_NUMBER">
    <p:spTree>
      <p:nvGrpSpPr>
        <p:cNvPr id="1" name="Shape 144"/>
        <p:cNvGrpSpPr/>
        <p:nvPr/>
      </p:nvGrpSpPr>
      <p:grpSpPr>
        <a:xfrm>
          <a:off x="0" y="0"/>
          <a:ext cx="0" cy="0"/>
          <a:chOff x="0" y="0"/>
          <a:chExt cx="0" cy="0"/>
        </a:xfrm>
      </p:grpSpPr>
      <p:sp>
        <p:nvSpPr>
          <p:cNvPr id="145" name="Google Shape;145;p27"/>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lstStyle>
            <a:lvl1pPr lvl="0" algn="ctr" rtl="0">
              <a:lnSpc>
                <a:spcPct val="100000"/>
              </a:lnSpc>
              <a:spcBef>
                <a:spcPts val="0"/>
              </a:spcBef>
              <a:spcAft>
                <a:spcPts val="0"/>
              </a:spcAft>
              <a:buSzPts val="16000"/>
              <a:buNone/>
              <a:defRPr sz="16000"/>
            </a:lvl1pPr>
            <a:lvl2pPr lvl="1" algn="ctr" rtl="0">
              <a:lnSpc>
                <a:spcPct val="100000"/>
              </a:lnSpc>
              <a:spcBef>
                <a:spcPts val="0"/>
              </a:spcBef>
              <a:spcAft>
                <a:spcPts val="0"/>
              </a:spcAft>
              <a:buSzPts val="16000"/>
              <a:buNone/>
              <a:defRPr sz="16000"/>
            </a:lvl2pPr>
            <a:lvl3pPr lvl="2" algn="ctr" rtl="0">
              <a:lnSpc>
                <a:spcPct val="100000"/>
              </a:lnSpc>
              <a:spcBef>
                <a:spcPts val="0"/>
              </a:spcBef>
              <a:spcAft>
                <a:spcPts val="0"/>
              </a:spcAft>
              <a:buSzPts val="16000"/>
              <a:buNone/>
              <a:defRPr sz="16000"/>
            </a:lvl3pPr>
            <a:lvl4pPr lvl="3" algn="ctr" rtl="0">
              <a:lnSpc>
                <a:spcPct val="100000"/>
              </a:lnSpc>
              <a:spcBef>
                <a:spcPts val="0"/>
              </a:spcBef>
              <a:spcAft>
                <a:spcPts val="0"/>
              </a:spcAft>
              <a:buSzPts val="16000"/>
              <a:buNone/>
              <a:defRPr sz="16000"/>
            </a:lvl4pPr>
            <a:lvl5pPr lvl="4" algn="ctr" rtl="0">
              <a:lnSpc>
                <a:spcPct val="100000"/>
              </a:lnSpc>
              <a:spcBef>
                <a:spcPts val="0"/>
              </a:spcBef>
              <a:spcAft>
                <a:spcPts val="0"/>
              </a:spcAft>
              <a:buSzPts val="16000"/>
              <a:buNone/>
              <a:defRPr sz="16000"/>
            </a:lvl5pPr>
            <a:lvl6pPr lvl="5" algn="ctr" rtl="0">
              <a:lnSpc>
                <a:spcPct val="100000"/>
              </a:lnSpc>
              <a:spcBef>
                <a:spcPts val="0"/>
              </a:spcBef>
              <a:spcAft>
                <a:spcPts val="0"/>
              </a:spcAft>
              <a:buSzPts val="16000"/>
              <a:buNone/>
              <a:defRPr sz="16000"/>
            </a:lvl6pPr>
            <a:lvl7pPr lvl="6" algn="ctr" rtl="0">
              <a:lnSpc>
                <a:spcPct val="100000"/>
              </a:lnSpc>
              <a:spcBef>
                <a:spcPts val="0"/>
              </a:spcBef>
              <a:spcAft>
                <a:spcPts val="0"/>
              </a:spcAft>
              <a:buSzPts val="16000"/>
              <a:buNone/>
              <a:defRPr sz="16000"/>
            </a:lvl7pPr>
            <a:lvl8pPr lvl="7" algn="ctr" rtl="0">
              <a:lnSpc>
                <a:spcPct val="100000"/>
              </a:lnSpc>
              <a:spcBef>
                <a:spcPts val="0"/>
              </a:spcBef>
              <a:spcAft>
                <a:spcPts val="0"/>
              </a:spcAft>
              <a:buSzPts val="16000"/>
              <a:buNone/>
              <a:defRPr sz="16000"/>
            </a:lvl8pPr>
            <a:lvl9pPr lvl="8" algn="ctr" rtl="0">
              <a:lnSpc>
                <a:spcPct val="100000"/>
              </a:lnSpc>
              <a:spcBef>
                <a:spcPts val="0"/>
              </a:spcBef>
              <a:spcAft>
                <a:spcPts val="0"/>
              </a:spcAft>
              <a:buSzPts val="16000"/>
              <a:buNone/>
              <a:defRPr sz="16000"/>
            </a:lvl9pPr>
          </a:lstStyle>
          <a:p>
            <a:r>
              <a:t>xx%</a:t>
            </a:r>
          </a:p>
        </p:txBody>
      </p:sp>
      <p:sp>
        <p:nvSpPr>
          <p:cNvPr id="146" name="Google Shape;146;p27"/>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lstStyle>
            <a:lvl1pPr marL="457200" lvl="0" indent="-381000" algn="ctr" rtl="0">
              <a:lnSpc>
                <a:spcPct val="115000"/>
              </a:lnSpc>
              <a:spcBef>
                <a:spcPts val="0"/>
              </a:spcBef>
              <a:spcAft>
                <a:spcPts val="0"/>
              </a:spcAft>
              <a:buSzPts val="2400"/>
              <a:buChar char="●"/>
              <a:defRPr/>
            </a:lvl1pPr>
            <a:lvl2pPr marL="914400" lvl="1" indent="-349250" algn="ctr" rtl="0">
              <a:lnSpc>
                <a:spcPct val="115000"/>
              </a:lnSpc>
              <a:spcBef>
                <a:spcPts val="2100"/>
              </a:spcBef>
              <a:spcAft>
                <a:spcPts val="0"/>
              </a:spcAft>
              <a:buSzPts val="1900"/>
              <a:buChar char="○"/>
              <a:defRPr/>
            </a:lvl2pPr>
            <a:lvl3pPr marL="1371600" lvl="2" indent="-349250" algn="ctr" rtl="0">
              <a:lnSpc>
                <a:spcPct val="115000"/>
              </a:lnSpc>
              <a:spcBef>
                <a:spcPts val="2100"/>
              </a:spcBef>
              <a:spcAft>
                <a:spcPts val="0"/>
              </a:spcAft>
              <a:buSzPts val="1900"/>
              <a:buChar char="■"/>
              <a:defRPr/>
            </a:lvl3pPr>
            <a:lvl4pPr marL="1828800" lvl="3" indent="-349250" algn="ctr" rtl="0">
              <a:lnSpc>
                <a:spcPct val="115000"/>
              </a:lnSpc>
              <a:spcBef>
                <a:spcPts val="2100"/>
              </a:spcBef>
              <a:spcAft>
                <a:spcPts val="0"/>
              </a:spcAft>
              <a:buSzPts val="1900"/>
              <a:buChar char="●"/>
              <a:defRPr/>
            </a:lvl4pPr>
            <a:lvl5pPr marL="2286000" lvl="4" indent="-349250" algn="ctr" rtl="0">
              <a:lnSpc>
                <a:spcPct val="115000"/>
              </a:lnSpc>
              <a:spcBef>
                <a:spcPts val="2100"/>
              </a:spcBef>
              <a:spcAft>
                <a:spcPts val="0"/>
              </a:spcAft>
              <a:buSzPts val="1900"/>
              <a:buChar char="○"/>
              <a:defRPr/>
            </a:lvl5pPr>
            <a:lvl6pPr marL="2743200" lvl="5" indent="-349250" algn="ctr" rtl="0">
              <a:lnSpc>
                <a:spcPct val="115000"/>
              </a:lnSpc>
              <a:spcBef>
                <a:spcPts val="2100"/>
              </a:spcBef>
              <a:spcAft>
                <a:spcPts val="0"/>
              </a:spcAft>
              <a:buSzPts val="1900"/>
              <a:buChar char="■"/>
              <a:defRPr/>
            </a:lvl6pPr>
            <a:lvl7pPr marL="3200400" lvl="6" indent="-349250" algn="ctr" rtl="0">
              <a:lnSpc>
                <a:spcPct val="115000"/>
              </a:lnSpc>
              <a:spcBef>
                <a:spcPts val="2100"/>
              </a:spcBef>
              <a:spcAft>
                <a:spcPts val="0"/>
              </a:spcAft>
              <a:buSzPts val="1900"/>
              <a:buChar char="●"/>
              <a:defRPr/>
            </a:lvl7pPr>
            <a:lvl8pPr marL="3657600" lvl="7" indent="-349250" algn="ctr" rtl="0">
              <a:lnSpc>
                <a:spcPct val="115000"/>
              </a:lnSpc>
              <a:spcBef>
                <a:spcPts val="2100"/>
              </a:spcBef>
              <a:spcAft>
                <a:spcPts val="0"/>
              </a:spcAft>
              <a:buSzPts val="1900"/>
              <a:buChar char="○"/>
              <a:defRPr/>
            </a:lvl8pPr>
            <a:lvl9pPr marL="4114800" lvl="8" indent="-349250" algn="ctr" rtl="0">
              <a:lnSpc>
                <a:spcPct val="115000"/>
              </a:lnSpc>
              <a:spcBef>
                <a:spcPts val="2100"/>
              </a:spcBef>
              <a:spcAft>
                <a:spcPts val="2100"/>
              </a:spcAft>
              <a:buSzPts val="1900"/>
              <a:buChar char="■"/>
              <a:defRPr/>
            </a:lvl9pPr>
          </a:lstStyle>
          <a:p>
            <a:endParaRPr/>
          </a:p>
        </p:txBody>
      </p:sp>
      <p:sp>
        <p:nvSpPr>
          <p:cNvPr id="147" name="Google Shape;147;p2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86" name="Google Shape;86;p13"/>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87" name="Google Shape;87;p1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eric.ed.gov/?id=EJ959719"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vimeo.com/194715354"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vimeo.com/194716054"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drive.google.com/file/d/1arm2Vkz9NA162-gKIVEprS8VTWl0g4yt/view"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hyperlink" Target="https://drive.google.com/open?id=1arm2Vkz9NA162-gKIVEprS8VTWl0g4yt" TargetMode="Externa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vimeo.com/194717297"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vimeo.com/194718231"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vimeo.com/194719092"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challengingbehavior.org/"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hyperlink" Target="http://csefel.vanderbilt.edu/" TargetMode="External"/><Relationship Id="rId4" Type="http://schemas.openxmlformats.org/officeDocument/2006/relationships/hyperlink" Target="http://www.pyramidmodel.org/"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nctsn.or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Google Shape;153;p28"/>
          <p:cNvSpPr txBox="1">
            <a:spLocks noGrp="1"/>
          </p:cNvSpPr>
          <p:nvPr>
            <p:ph type="ctrTitle"/>
          </p:nvPr>
        </p:nvSpPr>
        <p:spPr>
          <a:xfrm>
            <a:off x="415600" y="609600"/>
            <a:ext cx="11360700" cy="27369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5400"/>
              <a:buFont typeface="Times New Roman"/>
              <a:buNone/>
            </a:pPr>
            <a:r>
              <a:rPr lang="en-US" sz="4500" dirty="0">
                <a:solidFill>
                  <a:schemeClr val="dk1"/>
                </a:solidFill>
                <a:latin typeface="Georgia" panose="02040502050405020303" pitchFamily="18" charset="0"/>
                <a:ea typeface="Times New Roman"/>
                <a:cs typeface="Times New Roman"/>
                <a:sym typeface="Times New Roman"/>
              </a:rPr>
              <a:t>Inclusive Placement Opportunities </a:t>
            </a:r>
            <a:br>
              <a:rPr lang="en-US" sz="4500" dirty="0">
                <a:solidFill>
                  <a:schemeClr val="dk1"/>
                </a:solidFill>
                <a:latin typeface="Georgia" panose="02040502050405020303" pitchFamily="18" charset="0"/>
                <a:ea typeface="Times New Roman"/>
                <a:cs typeface="Times New Roman"/>
                <a:sym typeface="Times New Roman"/>
              </a:rPr>
            </a:br>
            <a:r>
              <a:rPr lang="en-US" sz="4500" dirty="0">
                <a:solidFill>
                  <a:schemeClr val="dk1"/>
                </a:solidFill>
                <a:latin typeface="Georgia" panose="02040502050405020303" pitchFamily="18" charset="0"/>
                <a:ea typeface="Times New Roman"/>
                <a:cs typeface="Times New Roman"/>
                <a:sym typeface="Times New Roman"/>
              </a:rPr>
              <a:t>for Preschoolers: </a:t>
            </a:r>
            <a:r>
              <a:rPr lang="en-US" sz="4500" dirty="0" smtClean="0">
                <a:solidFill>
                  <a:schemeClr val="dk1"/>
                </a:solidFill>
                <a:latin typeface="Georgia" panose="02040502050405020303" pitchFamily="18" charset="0"/>
                <a:ea typeface="Times New Roman"/>
                <a:cs typeface="Times New Roman"/>
                <a:sym typeface="Times New Roman"/>
              </a:rPr>
              <a:t/>
            </a:r>
            <a:br>
              <a:rPr lang="en-US" sz="4500" dirty="0" smtClean="0">
                <a:solidFill>
                  <a:schemeClr val="dk1"/>
                </a:solidFill>
                <a:latin typeface="Georgia" panose="02040502050405020303" pitchFamily="18" charset="0"/>
                <a:ea typeface="Times New Roman"/>
                <a:cs typeface="Times New Roman"/>
                <a:sym typeface="Times New Roman"/>
              </a:rPr>
            </a:br>
            <a:r>
              <a:rPr lang="en-US" sz="3500" dirty="0" smtClean="0">
                <a:latin typeface="Georgia" panose="02040502050405020303" pitchFamily="18" charset="0"/>
                <a:ea typeface="Times New Roman"/>
                <a:cs typeface="Times New Roman"/>
                <a:sym typeface="Times New Roman"/>
              </a:rPr>
              <a:t>A Systems Approach to Preschool Inclusive Practices</a:t>
            </a:r>
            <a:endParaRPr sz="3500" dirty="0">
              <a:solidFill>
                <a:schemeClr val="dk1"/>
              </a:solidFill>
              <a:latin typeface="Georgia" panose="02040502050405020303" pitchFamily="18" charset="0"/>
              <a:ea typeface="Times New Roman"/>
              <a:cs typeface="Times New Roman"/>
              <a:sym typeface="Times New Roman"/>
            </a:endParaRPr>
          </a:p>
        </p:txBody>
      </p:sp>
      <p:sp>
        <p:nvSpPr>
          <p:cNvPr id="154" name="Google Shape;154;p28"/>
          <p:cNvSpPr txBox="1">
            <a:spLocks noGrp="1"/>
          </p:cNvSpPr>
          <p:nvPr>
            <p:ph type="subTitle" idx="1"/>
          </p:nvPr>
        </p:nvSpPr>
        <p:spPr>
          <a:xfrm>
            <a:off x="415600" y="4047892"/>
            <a:ext cx="11360700" cy="1405053"/>
          </a:xfrm>
          <a:prstGeom prst="rect">
            <a:avLst/>
          </a:prstGeom>
          <a:noFill/>
          <a:ln>
            <a:noFill/>
          </a:ln>
        </p:spPr>
        <p:txBody>
          <a:bodyPr spcFirstLastPara="1" wrap="square" lIns="91425" tIns="45700" rIns="91425" bIns="45700" anchor="ctr" anchorCtr="0">
            <a:noAutofit/>
          </a:bodyPr>
          <a:lstStyle/>
          <a:p>
            <a:pPr marL="0" lvl="0" indent="0" algn="ctr" rtl="0">
              <a:spcBef>
                <a:spcPts val="1000"/>
              </a:spcBef>
              <a:spcAft>
                <a:spcPts val="0"/>
              </a:spcAft>
              <a:buClr>
                <a:schemeClr val="dk1"/>
              </a:buClr>
              <a:buSzPts val="1500"/>
              <a:buFont typeface="Times"/>
              <a:buNone/>
            </a:pPr>
            <a:r>
              <a:rPr lang="en-US" sz="3500" i="1" dirty="0" smtClean="0">
                <a:solidFill>
                  <a:schemeClr val="dk1"/>
                </a:solidFill>
                <a:latin typeface="Georgia" panose="02040502050405020303" pitchFamily="18" charset="0"/>
                <a:ea typeface="Times New Roman"/>
                <a:cs typeface="Times New Roman"/>
                <a:sym typeface="Times New Roman"/>
              </a:rPr>
              <a:t>A </a:t>
            </a:r>
            <a:r>
              <a:rPr lang="en-US" sz="3500" i="1" dirty="0">
                <a:solidFill>
                  <a:schemeClr val="dk1"/>
                </a:solidFill>
                <a:latin typeface="Georgia" panose="02040502050405020303" pitchFamily="18" charset="0"/>
                <a:ea typeface="Times New Roman"/>
                <a:cs typeface="Times New Roman"/>
                <a:sym typeface="Times New Roman"/>
              </a:rPr>
              <a:t>project of the Virginia Department of Education and the Technical Assistance Centers of Virginia</a:t>
            </a:r>
            <a:endParaRPr sz="3500" i="1" dirty="0">
              <a:solidFill>
                <a:schemeClr val="dk1"/>
              </a:solidFill>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txBox="1">
            <a:spLocks noGrp="1"/>
          </p:cNvSpPr>
          <p:nvPr>
            <p:ph type="title"/>
          </p:nvPr>
        </p:nvSpPr>
        <p:spPr>
          <a:xfrm>
            <a:off x="401444" y="365125"/>
            <a:ext cx="11307336"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What Does the Research Say About Friends?</a:t>
            </a:r>
            <a:endParaRPr dirty="0">
              <a:latin typeface="Georgia" panose="02040502050405020303" pitchFamily="18" charset="0"/>
              <a:ea typeface="Times New Roman"/>
              <a:cs typeface="Times New Roman"/>
              <a:sym typeface="Times New Roman"/>
            </a:endParaRPr>
          </a:p>
        </p:txBody>
      </p:sp>
      <p:sp>
        <p:nvSpPr>
          <p:cNvPr id="219" name="Google Shape;219;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4000"/>
              <a:buNone/>
            </a:pPr>
            <a:r>
              <a:rPr lang="en-US" sz="4000" dirty="0">
                <a:latin typeface="Georgia" panose="02040502050405020303" pitchFamily="18" charset="0"/>
                <a:ea typeface="Times New Roman"/>
                <a:cs typeface="Times New Roman"/>
                <a:sym typeface="Times New Roman"/>
              </a:rPr>
              <a:t>Emotional regulation </a:t>
            </a:r>
            <a:endParaRPr sz="4000" dirty="0">
              <a:latin typeface="Georgia" panose="02040502050405020303" pitchFamily="18" charset="0"/>
            </a:endParaRPr>
          </a:p>
          <a:p>
            <a:pPr marL="0" lvl="0" indent="0" algn="ctr" rtl="0">
              <a:lnSpc>
                <a:spcPct val="80000"/>
              </a:lnSpc>
              <a:spcBef>
                <a:spcPts val="1000"/>
              </a:spcBef>
              <a:spcAft>
                <a:spcPts val="0"/>
              </a:spcAft>
              <a:buClr>
                <a:schemeClr val="dk1"/>
              </a:buClr>
              <a:buSzPts val="4000"/>
              <a:buNone/>
            </a:pPr>
            <a:r>
              <a:rPr lang="en-US" sz="4000" dirty="0">
                <a:latin typeface="Georgia" panose="02040502050405020303" pitchFamily="18" charset="0"/>
                <a:ea typeface="Times New Roman"/>
                <a:cs typeface="Times New Roman"/>
                <a:sym typeface="Times New Roman"/>
              </a:rPr>
              <a:t>+ </a:t>
            </a:r>
            <a:endParaRPr sz="4000" dirty="0">
              <a:latin typeface="Georgia" panose="02040502050405020303" pitchFamily="18" charset="0"/>
            </a:endParaRPr>
          </a:p>
          <a:p>
            <a:pPr marL="0" lvl="0" indent="0" algn="ctr" rtl="0">
              <a:lnSpc>
                <a:spcPct val="80000"/>
              </a:lnSpc>
              <a:spcBef>
                <a:spcPts val="1000"/>
              </a:spcBef>
              <a:spcAft>
                <a:spcPts val="0"/>
              </a:spcAft>
              <a:buClr>
                <a:schemeClr val="dk1"/>
              </a:buClr>
              <a:buSzPts val="4000"/>
              <a:buNone/>
            </a:pPr>
            <a:r>
              <a:rPr lang="en-US" sz="4000" dirty="0">
                <a:latin typeface="Georgia" panose="02040502050405020303" pitchFamily="18" charset="0"/>
                <a:ea typeface="Times New Roman"/>
                <a:cs typeface="Times New Roman"/>
                <a:sym typeface="Times New Roman"/>
              </a:rPr>
              <a:t>Social knowledge and understanding </a:t>
            </a:r>
            <a:endParaRPr sz="4000" dirty="0">
              <a:latin typeface="Georgia" panose="02040502050405020303" pitchFamily="18" charset="0"/>
            </a:endParaRPr>
          </a:p>
          <a:p>
            <a:pPr marL="0" lvl="0" indent="0" algn="ctr" rtl="0">
              <a:lnSpc>
                <a:spcPct val="80000"/>
              </a:lnSpc>
              <a:spcBef>
                <a:spcPts val="1000"/>
              </a:spcBef>
              <a:spcAft>
                <a:spcPts val="0"/>
              </a:spcAft>
              <a:buClr>
                <a:schemeClr val="dk1"/>
              </a:buClr>
              <a:buSzPts val="4000"/>
              <a:buNone/>
            </a:pPr>
            <a:r>
              <a:rPr lang="en-US" sz="4000" dirty="0">
                <a:latin typeface="Georgia" panose="02040502050405020303" pitchFamily="18" charset="0"/>
                <a:ea typeface="Times New Roman"/>
                <a:cs typeface="Times New Roman"/>
                <a:sym typeface="Times New Roman"/>
              </a:rPr>
              <a:t>+ </a:t>
            </a:r>
            <a:endParaRPr sz="4000" dirty="0">
              <a:latin typeface="Georgia" panose="02040502050405020303" pitchFamily="18" charset="0"/>
            </a:endParaRPr>
          </a:p>
          <a:p>
            <a:pPr marL="0" lvl="0" indent="0" algn="ctr" rtl="0">
              <a:lnSpc>
                <a:spcPct val="80000"/>
              </a:lnSpc>
              <a:spcBef>
                <a:spcPts val="1000"/>
              </a:spcBef>
              <a:spcAft>
                <a:spcPts val="0"/>
              </a:spcAft>
              <a:buClr>
                <a:schemeClr val="dk1"/>
              </a:buClr>
              <a:buSzPts val="4000"/>
              <a:buNone/>
            </a:pPr>
            <a:r>
              <a:rPr lang="en-US" sz="4000" dirty="0">
                <a:latin typeface="Georgia" panose="02040502050405020303" pitchFamily="18" charset="0"/>
                <a:ea typeface="Times New Roman"/>
                <a:cs typeface="Times New Roman"/>
                <a:sym typeface="Times New Roman"/>
              </a:rPr>
              <a:t>Social skills </a:t>
            </a:r>
            <a:endParaRPr sz="4000" dirty="0">
              <a:latin typeface="Georgia" panose="02040502050405020303" pitchFamily="18" charset="0"/>
            </a:endParaRPr>
          </a:p>
          <a:p>
            <a:pPr marL="0" lvl="0" indent="0" algn="ctr" rtl="0">
              <a:lnSpc>
                <a:spcPct val="80000"/>
              </a:lnSpc>
              <a:spcBef>
                <a:spcPts val="1000"/>
              </a:spcBef>
              <a:spcAft>
                <a:spcPts val="0"/>
              </a:spcAft>
              <a:buClr>
                <a:schemeClr val="dk1"/>
              </a:buClr>
              <a:buSzPts val="4000"/>
              <a:buNone/>
            </a:pPr>
            <a:r>
              <a:rPr lang="en-US" sz="4000" dirty="0">
                <a:latin typeface="Georgia" panose="02040502050405020303" pitchFamily="18" charset="0"/>
                <a:ea typeface="Times New Roman"/>
                <a:cs typeface="Times New Roman"/>
                <a:sym typeface="Times New Roman"/>
              </a:rPr>
              <a:t>= </a:t>
            </a:r>
            <a:endParaRPr sz="4000" dirty="0">
              <a:latin typeface="Georgia" panose="02040502050405020303" pitchFamily="18" charset="0"/>
            </a:endParaRPr>
          </a:p>
          <a:p>
            <a:pPr marL="0" lvl="0" indent="0" algn="ctr" rtl="0">
              <a:lnSpc>
                <a:spcPct val="80000"/>
              </a:lnSpc>
              <a:spcBef>
                <a:spcPts val="1000"/>
              </a:spcBef>
              <a:spcAft>
                <a:spcPts val="0"/>
              </a:spcAft>
              <a:buClr>
                <a:schemeClr val="dk1"/>
              </a:buClr>
              <a:buSzPts val="4000"/>
              <a:buNone/>
            </a:pPr>
            <a:r>
              <a:rPr lang="en-US" sz="4000" dirty="0">
                <a:latin typeface="Georgia" panose="02040502050405020303" pitchFamily="18" charset="0"/>
                <a:ea typeface="Times New Roman"/>
                <a:cs typeface="Times New Roman"/>
                <a:sym typeface="Times New Roman"/>
              </a:rPr>
              <a:t>Prosocial Skills</a:t>
            </a:r>
            <a:endParaRPr sz="4000" dirty="0">
              <a:latin typeface="Georgia" panose="02040502050405020303" pitchFamily="18" charset="0"/>
            </a:endParaRPr>
          </a:p>
          <a:p>
            <a:pPr marL="228600" lvl="0" indent="0" algn="l" rtl="0">
              <a:lnSpc>
                <a:spcPct val="80000"/>
              </a:lnSpc>
              <a:spcBef>
                <a:spcPts val="1000"/>
              </a:spcBef>
              <a:spcAft>
                <a:spcPts val="0"/>
              </a:spcAft>
              <a:buClr>
                <a:schemeClr val="dk1"/>
              </a:buClr>
              <a:buSzPts val="4000"/>
              <a:buNone/>
            </a:pPr>
            <a:endParaRPr sz="40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Emotional Regulation </a:t>
            </a:r>
            <a:endParaRPr dirty="0">
              <a:latin typeface="Georgia" panose="02040502050405020303" pitchFamily="18" charset="0"/>
              <a:ea typeface="Times New Roman"/>
              <a:cs typeface="Times New Roman"/>
              <a:sym typeface="Times New Roman"/>
            </a:endParaRPr>
          </a:p>
        </p:txBody>
      </p:sp>
      <p:sp>
        <p:nvSpPr>
          <p:cNvPr id="226" name="Google Shape;226;p38"/>
          <p:cNvSpPr txBox="1">
            <a:spLocks noGrp="1"/>
          </p:cNvSpPr>
          <p:nvPr>
            <p:ph type="body" idx="1"/>
          </p:nvPr>
        </p:nvSpPr>
        <p:spPr>
          <a:xfrm>
            <a:off x="838200" y="1873404"/>
            <a:ext cx="10515600" cy="4080534"/>
          </a:xfrm>
          <a:prstGeom prst="rect">
            <a:avLst/>
          </a:prstGeom>
          <a:noFill/>
          <a:ln>
            <a:noFill/>
          </a:ln>
        </p:spPr>
        <p:txBody>
          <a:bodyPr spcFirstLastPara="1" wrap="square" lIns="91425" tIns="45700" rIns="91425" bIns="45700" anchor="t" anchorCtr="0">
            <a:noAutofit/>
          </a:bodyPr>
          <a:lstStyle/>
          <a:p>
            <a:pPr marL="228600" lvl="0" indent="-254000" algn="l" rtl="0">
              <a:lnSpc>
                <a:spcPct val="90000"/>
              </a:lnSpc>
              <a:spcBef>
                <a:spcPts val="0"/>
              </a:spcBef>
              <a:spcAft>
                <a:spcPts val="0"/>
              </a:spcAft>
              <a:buClr>
                <a:schemeClr val="dk1"/>
              </a:buClr>
              <a:buSzPts val="4000"/>
              <a:buChar char="•"/>
            </a:pPr>
            <a:r>
              <a:rPr lang="en-US" sz="4000" dirty="0">
                <a:latin typeface="Georgia" panose="02040502050405020303" pitchFamily="18" charset="0"/>
                <a:ea typeface="Times New Roman"/>
                <a:cs typeface="Times New Roman"/>
                <a:sym typeface="Times New Roman"/>
              </a:rPr>
              <a:t>Control </a:t>
            </a:r>
            <a:r>
              <a:rPr lang="en-US" sz="4000" dirty="0" smtClean="0">
                <a:latin typeface="Georgia" panose="02040502050405020303" pitchFamily="18" charset="0"/>
                <a:ea typeface="Times New Roman"/>
                <a:cs typeface="Times New Roman"/>
                <a:sym typeface="Times New Roman"/>
              </a:rPr>
              <a:t>impulses</a:t>
            </a:r>
          </a:p>
          <a:p>
            <a:pPr marL="0" lvl="0" indent="0" algn="l" rtl="0">
              <a:lnSpc>
                <a:spcPct val="90000"/>
              </a:lnSpc>
              <a:spcBef>
                <a:spcPts val="0"/>
              </a:spcBef>
              <a:spcAft>
                <a:spcPts val="0"/>
              </a:spcAft>
              <a:buClr>
                <a:schemeClr val="dk1"/>
              </a:buClr>
              <a:buSzPts val="4000"/>
              <a:buNone/>
            </a:pPr>
            <a:endParaRPr sz="4000" dirty="0">
              <a:latin typeface="Georgia" panose="02040502050405020303" pitchFamily="18" charset="0"/>
            </a:endParaRPr>
          </a:p>
          <a:p>
            <a:pPr marL="228600" lvl="0" indent="-254000" algn="l" rtl="0">
              <a:lnSpc>
                <a:spcPct val="90000"/>
              </a:lnSpc>
              <a:spcBef>
                <a:spcPts val="1000"/>
              </a:spcBef>
              <a:spcAft>
                <a:spcPts val="0"/>
              </a:spcAft>
              <a:buClr>
                <a:schemeClr val="dk1"/>
              </a:buClr>
              <a:buSzPts val="4000"/>
              <a:buChar char="•"/>
            </a:pPr>
            <a:r>
              <a:rPr lang="en-US" sz="4000" dirty="0">
                <a:latin typeface="Georgia" panose="02040502050405020303" pitchFamily="18" charset="0"/>
                <a:ea typeface="Times New Roman"/>
                <a:cs typeface="Times New Roman"/>
                <a:sym typeface="Times New Roman"/>
              </a:rPr>
              <a:t>Manage </a:t>
            </a:r>
            <a:r>
              <a:rPr lang="en-US" sz="4000" dirty="0" smtClean="0">
                <a:latin typeface="Georgia" panose="02040502050405020303" pitchFamily="18" charset="0"/>
                <a:ea typeface="Times New Roman"/>
                <a:cs typeface="Times New Roman"/>
                <a:sym typeface="Times New Roman"/>
              </a:rPr>
              <a:t>distress</a:t>
            </a:r>
          </a:p>
          <a:p>
            <a:pPr marL="0" lvl="0" indent="0" algn="l" rtl="0">
              <a:lnSpc>
                <a:spcPct val="90000"/>
              </a:lnSpc>
              <a:spcBef>
                <a:spcPts val="1000"/>
              </a:spcBef>
              <a:spcAft>
                <a:spcPts val="0"/>
              </a:spcAft>
              <a:buClr>
                <a:schemeClr val="dk1"/>
              </a:buClr>
              <a:buSzPts val="4000"/>
              <a:buNone/>
            </a:pPr>
            <a:endParaRPr sz="4000" dirty="0">
              <a:latin typeface="Georgia" panose="02040502050405020303" pitchFamily="18" charset="0"/>
            </a:endParaRPr>
          </a:p>
          <a:p>
            <a:pPr marL="228600" lvl="0" indent="-254000" algn="l" rtl="0">
              <a:lnSpc>
                <a:spcPct val="90000"/>
              </a:lnSpc>
              <a:spcBef>
                <a:spcPts val="1000"/>
              </a:spcBef>
              <a:spcAft>
                <a:spcPts val="0"/>
              </a:spcAft>
              <a:buClr>
                <a:schemeClr val="dk1"/>
              </a:buClr>
              <a:buSzPts val="4000"/>
              <a:buChar char="•"/>
            </a:pPr>
            <a:r>
              <a:rPr lang="en-US" sz="4000" dirty="0">
                <a:latin typeface="Georgia" panose="02040502050405020303" pitchFamily="18" charset="0"/>
                <a:ea typeface="Times New Roman"/>
                <a:cs typeface="Times New Roman"/>
                <a:sym typeface="Times New Roman"/>
              </a:rPr>
              <a:t>Delay gratification</a:t>
            </a:r>
            <a:endParaRPr sz="4000" dirty="0">
              <a:latin typeface="Georgia" panose="02040502050405020303" pitchFamily="18" charset="0"/>
            </a:endParaRPr>
          </a:p>
          <a:p>
            <a:pPr marL="0" lvl="0" indent="0" algn="l" rtl="0">
              <a:lnSpc>
                <a:spcPct val="90000"/>
              </a:lnSpc>
              <a:spcBef>
                <a:spcPts val="1000"/>
              </a:spcBef>
              <a:spcAft>
                <a:spcPts val="0"/>
              </a:spcAft>
              <a:buClr>
                <a:schemeClr val="dk1"/>
              </a:buClr>
              <a:buSzPts val="4000"/>
              <a:buNone/>
            </a:pPr>
            <a:endParaRPr sz="4000" dirty="0">
              <a:latin typeface="Georgia" panose="02040502050405020303" pitchFamily="18" charset="0"/>
              <a:ea typeface="Times New Roman"/>
              <a:cs typeface="Times New Roman"/>
              <a:sym typeface="Times New Roman"/>
            </a:endParaRPr>
          </a:p>
          <a:p>
            <a:pPr marL="228600" lvl="0" indent="0" algn="l" rtl="0">
              <a:lnSpc>
                <a:spcPct val="90000"/>
              </a:lnSpc>
              <a:spcBef>
                <a:spcPts val="1000"/>
              </a:spcBef>
              <a:spcAft>
                <a:spcPts val="0"/>
              </a:spcAft>
              <a:buClr>
                <a:schemeClr val="dk1"/>
              </a:buClr>
              <a:buSzPts val="4000"/>
              <a:buNone/>
            </a:pPr>
            <a:endParaRPr sz="40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Social Knowledge and Understanding</a:t>
            </a:r>
            <a:endParaRPr dirty="0">
              <a:latin typeface="Georgia" panose="02040502050405020303" pitchFamily="18" charset="0"/>
              <a:ea typeface="Times New Roman"/>
              <a:cs typeface="Times New Roman"/>
              <a:sym typeface="Times New Roman"/>
            </a:endParaRPr>
          </a:p>
        </p:txBody>
      </p:sp>
      <p:sp>
        <p:nvSpPr>
          <p:cNvPr id="233" name="Google Shape;233;p39"/>
          <p:cNvSpPr txBox="1">
            <a:spLocks noGrp="1"/>
          </p:cNvSpPr>
          <p:nvPr>
            <p:ph type="body" idx="1"/>
          </p:nvPr>
        </p:nvSpPr>
        <p:spPr>
          <a:xfrm>
            <a:off x="838200" y="2115556"/>
            <a:ext cx="10515600" cy="4351338"/>
          </a:xfrm>
          <a:prstGeom prst="rect">
            <a:avLst/>
          </a:prstGeom>
          <a:noFill/>
          <a:ln>
            <a:noFill/>
          </a:ln>
        </p:spPr>
        <p:txBody>
          <a:bodyPr spcFirstLastPara="1" wrap="square" lIns="91425" tIns="45700" rIns="91425" bIns="45700" anchor="t" anchorCtr="0">
            <a:noAutofit/>
          </a:bodyPr>
          <a:lstStyle/>
          <a:p>
            <a:pPr marL="228600" lvl="0" indent="-254000" algn="l" rtl="0">
              <a:lnSpc>
                <a:spcPct val="90000"/>
              </a:lnSpc>
              <a:spcBef>
                <a:spcPts val="0"/>
              </a:spcBef>
              <a:spcAft>
                <a:spcPts val="0"/>
              </a:spcAft>
              <a:buClr>
                <a:schemeClr val="dk1"/>
              </a:buClr>
              <a:buSzPts val="4000"/>
              <a:buChar char="•"/>
            </a:pPr>
            <a:r>
              <a:rPr lang="en-US" sz="4000" dirty="0">
                <a:latin typeface="Georgia" panose="02040502050405020303" pitchFamily="18" charset="0"/>
                <a:ea typeface="Times New Roman"/>
                <a:cs typeface="Times New Roman"/>
                <a:sym typeface="Times New Roman"/>
              </a:rPr>
              <a:t>Language </a:t>
            </a:r>
            <a:endParaRPr lang="en-US" sz="4000" dirty="0" smtClean="0">
              <a:latin typeface="Georgia" panose="02040502050405020303" pitchFamily="18" charset="0"/>
              <a:ea typeface="Times New Roman"/>
              <a:cs typeface="Times New Roman"/>
              <a:sym typeface="Times New Roman"/>
            </a:endParaRPr>
          </a:p>
          <a:p>
            <a:pPr marL="228600" lvl="0" indent="-254000" algn="l" rtl="0">
              <a:lnSpc>
                <a:spcPct val="90000"/>
              </a:lnSpc>
              <a:spcBef>
                <a:spcPts val="0"/>
              </a:spcBef>
              <a:spcAft>
                <a:spcPts val="0"/>
              </a:spcAft>
              <a:buClr>
                <a:schemeClr val="dk1"/>
              </a:buClr>
              <a:buSzPts val="4000"/>
              <a:buChar char="•"/>
            </a:pPr>
            <a:endParaRPr sz="2000" dirty="0">
              <a:latin typeface="Georgia" panose="02040502050405020303" pitchFamily="18" charset="0"/>
            </a:endParaRPr>
          </a:p>
          <a:p>
            <a:pPr marL="228600" lvl="0" indent="-254000" algn="l" rtl="0">
              <a:lnSpc>
                <a:spcPct val="90000"/>
              </a:lnSpc>
              <a:spcBef>
                <a:spcPts val="1000"/>
              </a:spcBef>
              <a:spcAft>
                <a:spcPts val="0"/>
              </a:spcAft>
              <a:buClr>
                <a:schemeClr val="dk1"/>
              </a:buClr>
              <a:buSzPts val="4000"/>
              <a:buChar char="•"/>
            </a:pPr>
            <a:r>
              <a:rPr lang="en-US" sz="4000" dirty="0">
                <a:latin typeface="Georgia" panose="02040502050405020303" pitchFamily="18" charset="0"/>
                <a:ea typeface="Times New Roman"/>
                <a:cs typeface="Times New Roman"/>
                <a:sym typeface="Times New Roman"/>
              </a:rPr>
              <a:t>Take other’s </a:t>
            </a:r>
            <a:r>
              <a:rPr lang="en-US" sz="4000" dirty="0" smtClean="0">
                <a:latin typeface="Georgia" panose="02040502050405020303" pitchFamily="18" charset="0"/>
                <a:ea typeface="Times New Roman"/>
                <a:cs typeface="Times New Roman"/>
                <a:sym typeface="Times New Roman"/>
              </a:rPr>
              <a:t>perspective</a:t>
            </a:r>
          </a:p>
          <a:p>
            <a:pPr marL="228600" lvl="0" indent="-254000" algn="l" rtl="0">
              <a:lnSpc>
                <a:spcPct val="90000"/>
              </a:lnSpc>
              <a:spcBef>
                <a:spcPts val="1000"/>
              </a:spcBef>
              <a:spcAft>
                <a:spcPts val="0"/>
              </a:spcAft>
              <a:buClr>
                <a:schemeClr val="dk1"/>
              </a:buClr>
              <a:buSzPts val="4000"/>
              <a:buChar char="•"/>
            </a:pPr>
            <a:endParaRPr sz="2000" dirty="0">
              <a:latin typeface="Georgia" panose="02040502050405020303" pitchFamily="18" charset="0"/>
            </a:endParaRPr>
          </a:p>
          <a:p>
            <a:pPr marL="228600" lvl="0" indent="-254000" algn="l" rtl="0">
              <a:lnSpc>
                <a:spcPct val="90000"/>
              </a:lnSpc>
              <a:spcBef>
                <a:spcPts val="1000"/>
              </a:spcBef>
              <a:spcAft>
                <a:spcPts val="0"/>
              </a:spcAft>
              <a:buClr>
                <a:schemeClr val="dk1"/>
              </a:buClr>
              <a:buSzPts val="4000"/>
              <a:buChar char="•"/>
            </a:pPr>
            <a:r>
              <a:rPr lang="en-US" sz="4000" dirty="0">
                <a:latin typeface="Georgia" panose="02040502050405020303" pitchFamily="18" charset="0"/>
                <a:ea typeface="Times New Roman"/>
                <a:cs typeface="Times New Roman"/>
                <a:sym typeface="Times New Roman"/>
              </a:rPr>
              <a:t>Reach common </a:t>
            </a:r>
            <a:r>
              <a:rPr lang="en-US" sz="4000" dirty="0" smtClean="0">
                <a:latin typeface="Georgia" panose="02040502050405020303" pitchFamily="18" charset="0"/>
                <a:ea typeface="Times New Roman"/>
                <a:cs typeface="Times New Roman"/>
                <a:sym typeface="Times New Roman"/>
              </a:rPr>
              <a:t>ground</a:t>
            </a:r>
          </a:p>
          <a:p>
            <a:pPr marL="228600" lvl="0" indent="-254000" algn="l" rtl="0">
              <a:lnSpc>
                <a:spcPct val="90000"/>
              </a:lnSpc>
              <a:spcBef>
                <a:spcPts val="1000"/>
              </a:spcBef>
              <a:spcAft>
                <a:spcPts val="0"/>
              </a:spcAft>
              <a:buClr>
                <a:schemeClr val="dk1"/>
              </a:buClr>
              <a:buSzPts val="4000"/>
              <a:buChar char="•"/>
            </a:pPr>
            <a:endParaRPr sz="2000" dirty="0">
              <a:latin typeface="Georgia" panose="02040502050405020303" pitchFamily="18" charset="0"/>
            </a:endParaRPr>
          </a:p>
          <a:p>
            <a:pPr marL="228600" lvl="0" indent="-254000" algn="l" rtl="0">
              <a:lnSpc>
                <a:spcPct val="90000"/>
              </a:lnSpc>
              <a:spcBef>
                <a:spcPts val="1000"/>
              </a:spcBef>
              <a:spcAft>
                <a:spcPts val="0"/>
              </a:spcAft>
              <a:buClr>
                <a:schemeClr val="dk1"/>
              </a:buClr>
              <a:buSzPts val="4000"/>
              <a:buChar char="•"/>
            </a:pPr>
            <a:r>
              <a:rPr lang="en-US" sz="4000" dirty="0">
                <a:latin typeface="Georgia" panose="02040502050405020303" pitchFamily="18" charset="0"/>
                <a:ea typeface="Times New Roman"/>
                <a:cs typeface="Times New Roman"/>
                <a:sym typeface="Times New Roman"/>
              </a:rPr>
              <a:t>Experience</a:t>
            </a:r>
            <a:endParaRPr sz="40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Social Skills</a:t>
            </a:r>
            <a:endParaRPr dirty="0">
              <a:latin typeface="Georgia" panose="02040502050405020303" pitchFamily="18" charset="0"/>
              <a:ea typeface="Times New Roman"/>
              <a:cs typeface="Times New Roman"/>
              <a:sym typeface="Times New Roman"/>
            </a:endParaRPr>
          </a:p>
        </p:txBody>
      </p:sp>
      <p:sp>
        <p:nvSpPr>
          <p:cNvPr id="240" name="Google Shape;240;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ct val="100000"/>
              <a:buChar char="•"/>
            </a:pPr>
            <a:r>
              <a:rPr lang="en-US" sz="3200" dirty="0">
                <a:latin typeface="Georgia" panose="02040502050405020303" pitchFamily="18" charset="0"/>
                <a:ea typeface="Times New Roman"/>
                <a:cs typeface="Times New Roman"/>
                <a:sym typeface="Times New Roman"/>
              </a:rPr>
              <a:t>Enter ongoing play</a:t>
            </a:r>
            <a:endParaRPr sz="3200" dirty="0">
              <a:latin typeface="Georgia" panose="02040502050405020303" pitchFamily="18" charset="0"/>
            </a:endParaRPr>
          </a:p>
          <a:p>
            <a:pPr marL="228600" lvl="0" indent="-228600" algn="l" rtl="0">
              <a:lnSpc>
                <a:spcPct val="90000"/>
              </a:lnSpc>
              <a:spcBef>
                <a:spcPts val="1000"/>
              </a:spcBef>
              <a:spcAft>
                <a:spcPts val="0"/>
              </a:spcAft>
              <a:buClr>
                <a:schemeClr val="dk1"/>
              </a:buClr>
              <a:buSzPct val="100000"/>
              <a:buChar char="•"/>
            </a:pPr>
            <a:r>
              <a:rPr lang="en-US" sz="3200" dirty="0">
                <a:latin typeface="Georgia" panose="02040502050405020303" pitchFamily="18" charset="0"/>
                <a:ea typeface="Times New Roman"/>
                <a:cs typeface="Times New Roman"/>
                <a:sym typeface="Times New Roman"/>
              </a:rPr>
              <a:t>Imitate</a:t>
            </a:r>
            <a:endParaRPr sz="3200" dirty="0">
              <a:latin typeface="Georgia" panose="02040502050405020303" pitchFamily="18" charset="0"/>
            </a:endParaRPr>
          </a:p>
          <a:p>
            <a:pPr marL="228600" lvl="0" indent="-228600" algn="l" rtl="0">
              <a:lnSpc>
                <a:spcPct val="90000"/>
              </a:lnSpc>
              <a:spcBef>
                <a:spcPts val="1000"/>
              </a:spcBef>
              <a:spcAft>
                <a:spcPts val="0"/>
              </a:spcAft>
              <a:buClr>
                <a:schemeClr val="dk1"/>
              </a:buClr>
              <a:buSzPct val="100000"/>
              <a:buChar char="•"/>
            </a:pPr>
            <a:r>
              <a:rPr lang="en-US" sz="3200" dirty="0">
                <a:latin typeface="Georgia" panose="02040502050405020303" pitchFamily="18" charset="0"/>
                <a:ea typeface="Times New Roman"/>
                <a:cs typeface="Times New Roman"/>
                <a:sym typeface="Times New Roman"/>
              </a:rPr>
              <a:t>Ask for help</a:t>
            </a:r>
            <a:endParaRPr sz="3200" dirty="0">
              <a:latin typeface="Georgia" panose="02040502050405020303" pitchFamily="18" charset="0"/>
            </a:endParaRPr>
          </a:p>
          <a:p>
            <a:pPr marL="228600" lvl="0" indent="-228600" algn="l" rtl="0">
              <a:lnSpc>
                <a:spcPct val="90000"/>
              </a:lnSpc>
              <a:spcBef>
                <a:spcPts val="1000"/>
              </a:spcBef>
              <a:spcAft>
                <a:spcPts val="0"/>
              </a:spcAft>
              <a:buClr>
                <a:schemeClr val="dk1"/>
              </a:buClr>
              <a:buSzPct val="100000"/>
              <a:buChar char="•"/>
            </a:pPr>
            <a:r>
              <a:rPr lang="en-US" sz="3200" dirty="0">
                <a:latin typeface="Georgia" panose="02040502050405020303" pitchFamily="18" charset="0"/>
                <a:ea typeface="Times New Roman"/>
                <a:cs typeface="Times New Roman"/>
                <a:sym typeface="Times New Roman"/>
              </a:rPr>
              <a:t>Help others</a:t>
            </a:r>
            <a:endParaRPr sz="3200" dirty="0">
              <a:latin typeface="Georgia" panose="02040502050405020303" pitchFamily="18" charset="0"/>
            </a:endParaRPr>
          </a:p>
          <a:p>
            <a:pPr marL="228600" lvl="0" indent="-228600" algn="l" rtl="0">
              <a:lnSpc>
                <a:spcPct val="90000"/>
              </a:lnSpc>
              <a:spcBef>
                <a:spcPts val="1000"/>
              </a:spcBef>
              <a:spcAft>
                <a:spcPts val="0"/>
              </a:spcAft>
              <a:buClr>
                <a:schemeClr val="dk1"/>
              </a:buClr>
              <a:buSzPct val="100000"/>
              <a:buChar char="•"/>
            </a:pPr>
            <a:r>
              <a:rPr lang="en-US" sz="3200" dirty="0">
                <a:latin typeface="Georgia" panose="02040502050405020303" pitchFamily="18" charset="0"/>
                <a:ea typeface="Times New Roman"/>
                <a:cs typeface="Times New Roman"/>
                <a:sym typeface="Times New Roman"/>
              </a:rPr>
              <a:t>Compliment</a:t>
            </a:r>
            <a:endParaRPr sz="3200" dirty="0">
              <a:latin typeface="Georgia" panose="02040502050405020303" pitchFamily="18" charset="0"/>
            </a:endParaRPr>
          </a:p>
          <a:p>
            <a:pPr marL="228600" lvl="0" indent="-228600" algn="l" rtl="0">
              <a:lnSpc>
                <a:spcPct val="90000"/>
              </a:lnSpc>
              <a:spcBef>
                <a:spcPts val="1000"/>
              </a:spcBef>
              <a:spcAft>
                <a:spcPts val="0"/>
              </a:spcAft>
              <a:buClr>
                <a:schemeClr val="dk1"/>
              </a:buClr>
              <a:buSzPct val="100000"/>
              <a:buChar char="•"/>
            </a:pPr>
            <a:r>
              <a:rPr lang="en-US" sz="3200" dirty="0">
                <a:latin typeface="Georgia" panose="02040502050405020303" pitchFamily="18" charset="0"/>
                <a:ea typeface="Times New Roman"/>
                <a:cs typeface="Times New Roman"/>
                <a:sym typeface="Times New Roman"/>
              </a:rPr>
              <a:t>Show affection </a:t>
            </a:r>
            <a:endParaRPr sz="3200" dirty="0">
              <a:latin typeface="Georgia" panose="02040502050405020303" pitchFamily="18" charset="0"/>
            </a:endParaRPr>
          </a:p>
          <a:p>
            <a:pPr marL="228600" lvl="0" indent="-228600" algn="l" rtl="0">
              <a:lnSpc>
                <a:spcPct val="90000"/>
              </a:lnSpc>
              <a:spcBef>
                <a:spcPts val="1000"/>
              </a:spcBef>
              <a:spcAft>
                <a:spcPts val="0"/>
              </a:spcAft>
              <a:buClr>
                <a:schemeClr val="dk1"/>
              </a:buClr>
              <a:buSzPct val="100000"/>
              <a:buChar char="•"/>
            </a:pPr>
            <a:r>
              <a:rPr lang="en-US" sz="3200" dirty="0">
                <a:latin typeface="Georgia" panose="02040502050405020303" pitchFamily="18" charset="0"/>
                <a:ea typeface="Times New Roman"/>
                <a:cs typeface="Times New Roman"/>
                <a:sym typeface="Times New Roman"/>
              </a:rPr>
              <a:t>Organize </a:t>
            </a:r>
            <a:endParaRPr sz="3200" dirty="0">
              <a:latin typeface="Georgia" panose="02040502050405020303" pitchFamily="18" charset="0"/>
            </a:endParaRPr>
          </a:p>
          <a:p>
            <a:pPr marL="228600" lvl="0" indent="-228600" algn="l" rtl="0">
              <a:lnSpc>
                <a:spcPct val="90000"/>
              </a:lnSpc>
              <a:spcBef>
                <a:spcPts val="1000"/>
              </a:spcBef>
              <a:spcAft>
                <a:spcPts val="0"/>
              </a:spcAft>
              <a:buClr>
                <a:schemeClr val="dk1"/>
              </a:buClr>
              <a:buSzPct val="100000"/>
              <a:buChar char="•"/>
            </a:pPr>
            <a:r>
              <a:rPr lang="en-US" sz="3200" dirty="0">
                <a:latin typeface="Georgia" panose="02040502050405020303" pitchFamily="18" charset="0"/>
                <a:ea typeface="Times New Roman"/>
                <a:cs typeface="Times New Roman"/>
                <a:sym typeface="Times New Roman"/>
              </a:rPr>
              <a:t>Construct</a:t>
            </a:r>
            <a:endParaRPr sz="3200" dirty="0">
              <a:latin typeface="Georgia" panose="02040502050405020303" pitchFamily="18" charset="0"/>
            </a:endParaRPr>
          </a:p>
          <a:p>
            <a:pPr marL="228600" lvl="0" indent="-50800" algn="l" rtl="0">
              <a:lnSpc>
                <a:spcPct val="90000"/>
              </a:lnSpc>
              <a:spcBef>
                <a:spcPts val="1000"/>
              </a:spcBef>
              <a:spcAft>
                <a:spcPts val="0"/>
              </a:spcAft>
              <a:buClr>
                <a:schemeClr val="dk1"/>
              </a:buClr>
              <a:buSzPts val="2800"/>
              <a:buNone/>
            </a:pPr>
            <a:endParaRPr dirty="0">
              <a:latin typeface="Georgia" panose="02040502050405020303" pitchFamily="18" charset="0"/>
              <a:ea typeface="Times New Roman"/>
              <a:cs typeface="Times New Roman"/>
              <a:sym typeface="Times New Roman"/>
            </a:endParaRPr>
          </a:p>
        </p:txBody>
      </p:sp>
      <p:sp>
        <p:nvSpPr>
          <p:cNvPr id="241" name="Google Shape;241;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ct val="100000"/>
              <a:buChar char="•"/>
            </a:pPr>
            <a:r>
              <a:rPr lang="en-US" sz="3200" dirty="0">
                <a:latin typeface="Georgia" panose="02040502050405020303" pitchFamily="18" charset="0"/>
                <a:ea typeface="Times New Roman"/>
                <a:cs typeface="Times New Roman"/>
                <a:sym typeface="Times New Roman"/>
              </a:rPr>
              <a:t>Negotiate</a:t>
            </a:r>
            <a:endParaRPr sz="3200" dirty="0">
              <a:latin typeface="Georgia" panose="02040502050405020303" pitchFamily="18" charset="0"/>
            </a:endParaRPr>
          </a:p>
          <a:p>
            <a:pPr marL="228600" lvl="0" indent="-228600" algn="l" rtl="0">
              <a:lnSpc>
                <a:spcPct val="90000"/>
              </a:lnSpc>
              <a:spcBef>
                <a:spcPts val="1000"/>
              </a:spcBef>
              <a:spcAft>
                <a:spcPts val="0"/>
              </a:spcAft>
              <a:buClr>
                <a:schemeClr val="dk1"/>
              </a:buClr>
              <a:buSzPct val="100000"/>
              <a:buChar char="•"/>
            </a:pPr>
            <a:r>
              <a:rPr lang="en-US" sz="3200" dirty="0">
                <a:latin typeface="Georgia" panose="02040502050405020303" pitchFamily="18" charset="0"/>
                <a:ea typeface="Times New Roman"/>
                <a:cs typeface="Times New Roman"/>
                <a:sym typeface="Times New Roman"/>
              </a:rPr>
              <a:t>Take turns</a:t>
            </a:r>
            <a:endParaRPr sz="3200" dirty="0">
              <a:latin typeface="Georgia" panose="02040502050405020303" pitchFamily="18" charset="0"/>
            </a:endParaRPr>
          </a:p>
          <a:p>
            <a:pPr marL="228600" lvl="0" indent="-228600" algn="l" rtl="0">
              <a:lnSpc>
                <a:spcPct val="90000"/>
              </a:lnSpc>
              <a:spcBef>
                <a:spcPts val="1000"/>
              </a:spcBef>
              <a:spcAft>
                <a:spcPts val="0"/>
              </a:spcAft>
              <a:buClr>
                <a:schemeClr val="dk1"/>
              </a:buClr>
              <a:buSzPct val="100000"/>
              <a:buChar char="•"/>
            </a:pPr>
            <a:r>
              <a:rPr lang="en-US" sz="3200" dirty="0">
                <a:latin typeface="Georgia" panose="02040502050405020303" pitchFamily="18" charset="0"/>
                <a:ea typeface="Times New Roman"/>
                <a:cs typeface="Times New Roman"/>
                <a:sym typeface="Times New Roman"/>
              </a:rPr>
              <a:t>Express self</a:t>
            </a:r>
            <a:endParaRPr sz="3200" dirty="0">
              <a:latin typeface="Georgia" panose="02040502050405020303" pitchFamily="18" charset="0"/>
            </a:endParaRPr>
          </a:p>
          <a:p>
            <a:pPr marL="228600" lvl="0" indent="-228600" algn="l" rtl="0">
              <a:lnSpc>
                <a:spcPct val="90000"/>
              </a:lnSpc>
              <a:spcBef>
                <a:spcPts val="1000"/>
              </a:spcBef>
              <a:spcAft>
                <a:spcPts val="0"/>
              </a:spcAft>
              <a:buClr>
                <a:schemeClr val="dk1"/>
              </a:buClr>
              <a:buSzPct val="100000"/>
              <a:buChar char="•"/>
            </a:pPr>
            <a:r>
              <a:rPr lang="en-US" sz="3200" dirty="0">
                <a:latin typeface="Georgia" panose="02040502050405020303" pitchFamily="18" charset="0"/>
                <a:ea typeface="Times New Roman"/>
                <a:cs typeface="Times New Roman"/>
                <a:sym typeface="Times New Roman"/>
              </a:rPr>
              <a:t>Gather information</a:t>
            </a:r>
            <a:endParaRPr sz="3200" dirty="0">
              <a:latin typeface="Georgia" panose="02040502050405020303" pitchFamily="18" charset="0"/>
            </a:endParaRPr>
          </a:p>
          <a:p>
            <a:pPr marL="228600" lvl="0" indent="-228600" algn="l" rtl="0">
              <a:lnSpc>
                <a:spcPct val="90000"/>
              </a:lnSpc>
              <a:spcBef>
                <a:spcPts val="1000"/>
              </a:spcBef>
              <a:spcAft>
                <a:spcPts val="0"/>
              </a:spcAft>
              <a:buClr>
                <a:schemeClr val="dk1"/>
              </a:buClr>
              <a:buSzPct val="100000"/>
              <a:buChar char="•"/>
            </a:pPr>
            <a:r>
              <a:rPr lang="en-US" sz="3200" dirty="0">
                <a:latin typeface="Georgia" panose="02040502050405020303" pitchFamily="18" charset="0"/>
                <a:ea typeface="Times New Roman"/>
                <a:cs typeface="Times New Roman"/>
                <a:sym typeface="Times New Roman"/>
              </a:rPr>
              <a:t>Persist</a:t>
            </a:r>
            <a:endParaRPr sz="3200" dirty="0">
              <a:latin typeface="Georgia" panose="02040502050405020303" pitchFamily="18" charset="0"/>
            </a:endParaRPr>
          </a:p>
          <a:p>
            <a:pPr marL="228600" lvl="0" indent="-228600" algn="l" rtl="0">
              <a:lnSpc>
                <a:spcPct val="90000"/>
              </a:lnSpc>
              <a:spcBef>
                <a:spcPts val="1000"/>
              </a:spcBef>
              <a:spcAft>
                <a:spcPts val="0"/>
              </a:spcAft>
              <a:buClr>
                <a:schemeClr val="dk1"/>
              </a:buClr>
              <a:buSzPct val="100000"/>
              <a:buChar char="•"/>
            </a:pPr>
            <a:r>
              <a:rPr lang="en-US" sz="3200" dirty="0">
                <a:latin typeface="Georgia" panose="02040502050405020303" pitchFamily="18" charset="0"/>
                <a:ea typeface="Times New Roman"/>
                <a:cs typeface="Times New Roman"/>
                <a:sym typeface="Times New Roman"/>
              </a:rPr>
              <a:t>Pretend</a:t>
            </a:r>
            <a:endParaRPr sz="3200" dirty="0">
              <a:latin typeface="Georgia" panose="02040502050405020303" pitchFamily="18" charset="0"/>
            </a:endParaRPr>
          </a:p>
          <a:p>
            <a:pPr marL="228600" lvl="0" indent="-228600" algn="l" rtl="0">
              <a:lnSpc>
                <a:spcPct val="90000"/>
              </a:lnSpc>
              <a:spcBef>
                <a:spcPts val="1000"/>
              </a:spcBef>
              <a:spcAft>
                <a:spcPts val="0"/>
              </a:spcAft>
              <a:buClr>
                <a:schemeClr val="dk1"/>
              </a:buClr>
              <a:buSzPct val="100000"/>
              <a:buChar char="•"/>
            </a:pPr>
            <a:r>
              <a:rPr lang="en-US" sz="3200" dirty="0">
                <a:latin typeface="Georgia" panose="02040502050405020303" pitchFamily="18" charset="0"/>
                <a:ea typeface="Times New Roman"/>
                <a:cs typeface="Times New Roman"/>
                <a:sym typeface="Times New Roman"/>
              </a:rPr>
              <a:t>Cooperate</a:t>
            </a:r>
            <a:endParaRPr sz="3200" dirty="0">
              <a:latin typeface="Georgia" panose="02040502050405020303" pitchFamily="18" charset="0"/>
            </a:endParaRPr>
          </a:p>
          <a:p>
            <a:pPr marL="228600" lvl="0" indent="-50800" algn="l" rtl="0">
              <a:lnSpc>
                <a:spcPct val="90000"/>
              </a:lnSpc>
              <a:spcBef>
                <a:spcPts val="1000"/>
              </a:spcBef>
              <a:spcAft>
                <a:spcPts val="0"/>
              </a:spcAft>
              <a:buClr>
                <a:schemeClr val="dk1"/>
              </a:buClr>
              <a:buSzPts val="2800"/>
              <a:buNone/>
            </a:pPr>
            <a:endParaRPr dirty="0">
              <a:latin typeface="Georgia" panose="02040502050405020303" pitchFamily="18" charset="0"/>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Definition of </a:t>
            </a:r>
            <a:r>
              <a:rPr lang="en-US" dirty="0" smtClean="0">
                <a:latin typeface="Georgia" panose="02040502050405020303" pitchFamily="18" charset="0"/>
                <a:ea typeface="Times New Roman"/>
                <a:cs typeface="Times New Roman"/>
                <a:sym typeface="Times New Roman"/>
              </a:rPr>
              <a:t>Pro-social </a:t>
            </a:r>
            <a:r>
              <a:rPr lang="en-US" dirty="0">
                <a:latin typeface="Georgia" panose="02040502050405020303" pitchFamily="18" charset="0"/>
                <a:ea typeface="Times New Roman"/>
                <a:cs typeface="Times New Roman"/>
                <a:sym typeface="Times New Roman"/>
              </a:rPr>
              <a:t>Behaviors</a:t>
            </a:r>
            <a:endParaRPr dirty="0">
              <a:latin typeface="Georgia" panose="02040502050405020303" pitchFamily="18" charset="0"/>
              <a:ea typeface="Times New Roman"/>
              <a:cs typeface="Times New Roman"/>
              <a:sym typeface="Times New Roman"/>
            </a:endParaRPr>
          </a:p>
        </p:txBody>
      </p:sp>
      <p:sp>
        <p:nvSpPr>
          <p:cNvPr id="248" name="Google Shape;248;p41"/>
          <p:cNvSpPr txBox="1">
            <a:spLocks noGrp="1"/>
          </p:cNvSpPr>
          <p:nvPr>
            <p:ph type="body" idx="1"/>
          </p:nvPr>
        </p:nvSpPr>
        <p:spPr>
          <a:xfrm>
            <a:off x="838200" y="1825624"/>
            <a:ext cx="10515600" cy="476386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000"/>
              <a:buNone/>
            </a:pPr>
            <a:r>
              <a:rPr lang="en-US" sz="4000" dirty="0">
                <a:latin typeface="Georgia" panose="02040502050405020303" pitchFamily="18" charset="0"/>
                <a:ea typeface="Times New Roman"/>
                <a:cs typeface="Times New Roman"/>
                <a:sym typeface="Times New Roman"/>
              </a:rPr>
              <a:t>“A broad range of actions intended to benefit one or more people other than </a:t>
            </a:r>
            <a:r>
              <a:rPr lang="en-US" sz="4000" dirty="0" smtClean="0">
                <a:latin typeface="Georgia" panose="02040502050405020303" pitchFamily="18" charset="0"/>
                <a:ea typeface="Times New Roman"/>
                <a:cs typeface="Times New Roman"/>
                <a:sym typeface="Times New Roman"/>
              </a:rPr>
              <a:t>oneself -  </a:t>
            </a:r>
            <a:r>
              <a:rPr lang="en-US" sz="4000" dirty="0">
                <a:latin typeface="Georgia" panose="02040502050405020303" pitchFamily="18" charset="0"/>
                <a:ea typeface="Times New Roman"/>
                <a:cs typeface="Times New Roman"/>
                <a:sym typeface="Times New Roman"/>
              </a:rPr>
              <a:t>behaviors such as helping, comforting, </a:t>
            </a:r>
            <a:r>
              <a:rPr lang="en-US" sz="4000" dirty="0" smtClean="0">
                <a:latin typeface="Georgia" panose="02040502050405020303" pitchFamily="18" charset="0"/>
                <a:ea typeface="Times New Roman"/>
                <a:cs typeface="Times New Roman"/>
                <a:sym typeface="Times New Roman"/>
              </a:rPr>
              <a:t>sharing, </a:t>
            </a:r>
            <a:r>
              <a:rPr lang="en-US" sz="4000" dirty="0">
                <a:latin typeface="Georgia" panose="02040502050405020303" pitchFamily="18" charset="0"/>
                <a:ea typeface="Times New Roman"/>
                <a:cs typeface="Times New Roman"/>
                <a:sym typeface="Times New Roman"/>
              </a:rPr>
              <a:t>and cooperation”(Batson, 2003</a:t>
            </a:r>
            <a:r>
              <a:rPr lang="en-US" sz="4000" dirty="0" smtClean="0">
                <a:latin typeface="Georgia" panose="02040502050405020303" pitchFamily="18" charset="0"/>
                <a:ea typeface="Times New Roman"/>
                <a:cs typeface="Times New Roman"/>
                <a:sym typeface="Times New Roman"/>
              </a:rPr>
              <a:t>).</a:t>
            </a:r>
          </a:p>
          <a:p>
            <a:pPr marL="0" lvl="0" indent="0" algn="l" rtl="0">
              <a:lnSpc>
                <a:spcPct val="90000"/>
              </a:lnSpc>
              <a:spcBef>
                <a:spcPts val="0"/>
              </a:spcBef>
              <a:spcAft>
                <a:spcPts val="0"/>
              </a:spcAft>
              <a:buClr>
                <a:schemeClr val="dk1"/>
              </a:buClr>
              <a:buSzPts val="4000"/>
              <a:buNone/>
            </a:pPr>
            <a:endParaRPr lang="en-US" sz="4000" dirty="0">
              <a:latin typeface="Georgia" panose="02040502050405020303" pitchFamily="18" charset="0"/>
              <a:cs typeface="Times New Roman"/>
              <a:sym typeface="Times New Roman"/>
            </a:endParaRPr>
          </a:p>
          <a:p>
            <a:pPr marL="0" lvl="0" indent="0" algn="l" rtl="0">
              <a:lnSpc>
                <a:spcPct val="90000"/>
              </a:lnSpc>
              <a:spcBef>
                <a:spcPts val="0"/>
              </a:spcBef>
              <a:spcAft>
                <a:spcPts val="0"/>
              </a:spcAft>
              <a:buClr>
                <a:schemeClr val="dk1"/>
              </a:buClr>
              <a:buSzPts val="4000"/>
              <a:buNone/>
            </a:pPr>
            <a:endParaRPr lang="en-US" sz="4000" dirty="0" smtClean="0">
              <a:latin typeface="Georgia" panose="02040502050405020303" pitchFamily="18" charset="0"/>
              <a:cs typeface="Times New Roman"/>
              <a:sym typeface="Times New Roman"/>
            </a:endParaRPr>
          </a:p>
          <a:p>
            <a:pPr marL="0" lvl="0" indent="0" algn="l" rtl="0">
              <a:lnSpc>
                <a:spcPct val="90000"/>
              </a:lnSpc>
              <a:spcBef>
                <a:spcPts val="0"/>
              </a:spcBef>
              <a:spcAft>
                <a:spcPts val="0"/>
              </a:spcAft>
              <a:buClr>
                <a:schemeClr val="dk1"/>
              </a:buClr>
              <a:buSzPts val="4000"/>
              <a:buNone/>
            </a:pPr>
            <a:endParaRPr lang="en-US" sz="4000" dirty="0" smtClean="0">
              <a:latin typeface="Georgia" panose="02040502050405020303" pitchFamily="18" charset="0"/>
              <a:cs typeface="Times New Roman"/>
              <a:sym typeface="Times New Roman"/>
            </a:endParaRPr>
          </a:p>
          <a:p>
            <a:pPr marL="0" indent="0">
              <a:spcBef>
                <a:spcPts val="0"/>
              </a:spcBef>
              <a:buSzPts val="4000"/>
              <a:buNone/>
            </a:pPr>
            <a:r>
              <a:rPr lang="en-US" sz="2400" dirty="0">
                <a:latin typeface="Georgia" panose="02040502050405020303" pitchFamily="18" charset="0"/>
              </a:rPr>
              <a:t>Batson, C.D. (2003</a:t>
            </a:r>
            <a:r>
              <a:rPr lang="en-US" sz="2400" dirty="0" smtClean="0">
                <a:latin typeface="Georgia" panose="02040502050405020303" pitchFamily="18" charset="0"/>
              </a:rPr>
              <a:t>). </a:t>
            </a:r>
            <a:r>
              <a:rPr lang="en-US" sz="2400" i="1" dirty="0">
                <a:latin typeface="Georgia" panose="02040502050405020303" pitchFamily="18" charset="0"/>
              </a:rPr>
              <a:t>The handbook of social psychology</a:t>
            </a:r>
            <a:r>
              <a:rPr lang="en-US" sz="2400" dirty="0">
                <a:latin typeface="Georgia" panose="02040502050405020303" pitchFamily="18" charset="0"/>
              </a:rPr>
              <a:t>. Retrieved on September 10, </a:t>
            </a:r>
            <a:r>
              <a:rPr lang="en-US" sz="2400" dirty="0" smtClean="0">
                <a:latin typeface="Georgia" panose="02040502050405020303" pitchFamily="18" charset="0"/>
              </a:rPr>
              <a:t>2018, </a:t>
            </a:r>
            <a:r>
              <a:rPr lang="en-US" sz="2400" dirty="0">
                <a:latin typeface="Georgia" panose="02040502050405020303" pitchFamily="18" charset="0"/>
              </a:rPr>
              <a:t>from </a:t>
            </a:r>
            <a:r>
              <a:rPr lang="en-US" sz="2400" dirty="0">
                <a:latin typeface="Georgia" panose="02040502050405020303" pitchFamily="18" charset="0"/>
                <a:hlinkClick r:id="rId3" tooltip="website link"/>
              </a:rPr>
              <a:t>https://eric.ed.gov/?id=EJ959719</a:t>
            </a:r>
            <a:endParaRPr lang="en-US" sz="2400" dirty="0">
              <a:latin typeface="Georgia" panose="02040502050405020303" pitchFamily="18" charset="0"/>
            </a:endParaRPr>
          </a:p>
          <a:p>
            <a:pPr marL="0" lvl="0" indent="0" algn="l" rtl="0">
              <a:lnSpc>
                <a:spcPct val="90000"/>
              </a:lnSpc>
              <a:spcBef>
                <a:spcPts val="0"/>
              </a:spcBef>
              <a:spcAft>
                <a:spcPts val="0"/>
              </a:spcAft>
              <a:buClr>
                <a:schemeClr val="dk1"/>
              </a:buClr>
              <a:buSzPts val="4000"/>
              <a:buNone/>
            </a:pPr>
            <a:endParaRPr dirty="0">
              <a:latin typeface="Georgia" panose="02040502050405020303" pitchFamily="18" charset="0"/>
            </a:endParaRPr>
          </a:p>
          <a:p>
            <a:pPr marL="0" lvl="0" indent="0" algn="l" rtl="0">
              <a:lnSpc>
                <a:spcPct val="90000"/>
              </a:lnSpc>
              <a:spcBef>
                <a:spcPts val="1000"/>
              </a:spcBef>
              <a:spcAft>
                <a:spcPts val="0"/>
              </a:spcAft>
              <a:buClr>
                <a:schemeClr val="dk1"/>
              </a:buClr>
              <a:buSzPts val="4000"/>
              <a:buNone/>
            </a:pPr>
            <a:endParaRPr sz="4000" dirty="0">
              <a:latin typeface="Georgia" panose="02040502050405020303" pitchFamily="18" charset="0"/>
              <a:ea typeface="Times New Roman"/>
              <a:cs typeface="Times New Roman"/>
              <a:sym typeface="Times New Roman"/>
            </a:endParaRPr>
          </a:p>
          <a:p>
            <a:pPr marL="0" lvl="0" indent="0" algn="l" rtl="0">
              <a:lnSpc>
                <a:spcPct val="90000"/>
              </a:lnSpc>
              <a:spcBef>
                <a:spcPts val="1000"/>
              </a:spcBef>
              <a:spcAft>
                <a:spcPts val="0"/>
              </a:spcAft>
              <a:buClr>
                <a:schemeClr val="dk1"/>
              </a:buClr>
              <a:buSzPts val="4000"/>
              <a:buNone/>
            </a:pPr>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smtClean="0">
                <a:latin typeface="Georgia" panose="02040502050405020303" pitchFamily="18" charset="0"/>
                <a:ea typeface="Times New Roman"/>
                <a:cs typeface="Times New Roman"/>
                <a:sym typeface="Times New Roman"/>
              </a:rPr>
              <a:t>Think </a:t>
            </a:r>
            <a:r>
              <a:rPr lang="en-US" dirty="0">
                <a:latin typeface="Georgia" panose="02040502050405020303" pitchFamily="18" charset="0"/>
                <a:ea typeface="Times New Roman"/>
                <a:cs typeface="Times New Roman"/>
                <a:sym typeface="Times New Roman"/>
              </a:rPr>
              <a:t>About Children Who are Well Liked…</a:t>
            </a:r>
            <a:endParaRPr dirty="0">
              <a:latin typeface="Georgia" panose="02040502050405020303" pitchFamily="18" charset="0"/>
              <a:ea typeface="Times New Roman"/>
              <a:cs typeface="Times New Roman"/>
              <a:sym typeface="Times New Roman"/>
            </a:endParaRPr>
          </a:p>
        </p:txBody>
      </p:sp>
      <p:sp>
        <p:nvSpPr>
          <p:cNvPr id="256" name="Google Shape;256;p42"/>
          <p:cNvSpPr txBox="1">
            <a:spLocks noGrp="1"/>
          </p:cNvSpPr>
          <p:nvPr>
            <p:ph type="body" idx="1"/>
          </p:nvPr>
        </p:nvSpPr>
        <p:spPr>
          <a:xfrm>
            <a:off x="838200" y="2171313"/>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000"/>
              <a:buNone/>
            </a:pPr>
            <a:r>
              <a:rPr lang="en-US" sz="4000" dirty="0">
                <a:latin typeface="Georgia" panose="02040502050405020303" pitchFamily="18" charset="0"/>
                <a:ea typeface="Times New Roman"/>
                <a:cs typeface="Times New Roman"/>
                <a:sym typeface="Times New Roman"/>
              </a:rPr>
              <a:t>What do you notice about their behavior that makes it easier for them to have friends</a:t>
            </a:r>
            <a:r>
              <a:rPr lang="en-US" sz="4000" dirty="0" smtClean="0">
                <a:latin typeface="Georgia" panose="02040502050405020303" pitchFamily="18" charset="0"/>
                <a:ea typeface="Times New Roman"/>
                <a:cs typeface="Times New Roman"/>
                <a:sym typeface="Times New Roman"/>
              </a:rPr>
              <a:t>?</a:t>
            </a:r>
          </a:p>
          <a:p>
            <a:pPr marL="0" lvl="0" indent="0" algn="l" rtl="0">
              <a:lnSpc>
                <a:spcPct val="90000"/>
              </a:lnSpc>
              <a:spcBef>
                <a:spcPts val="0"/>
              </a:spcBef>
              <a:spcAft>
                <a:spcPts val="0"/>
              </a:spcAft>
              <a:buClr>
                <a:schemeClr val="dk1"/>
              </a:buClr>
              <a:buSzPts val="4000"/>
              <a:buNone/>
            </a:pPr>
            <a:endParaRPr dirty="0">
              <a:latin typeface="Georgia" panose="02040502050405020303" pitchFamily="18" charset="0"/>
            </a:endParaRPr>
          </a:p>
          <a:p>
            <a:pPr marL="685800" lvl="1" indent="-228600" algn="l" rtl="0">
              <a:lnSpc>
                <a:spcPct val="90000"/>
              </a:lnSpc>
              <a:spcBef>
                <a:spcPts val="500"/>
              </a:spcBef>
              <a:spcAft>
                <a:spcPts val="0"/>
              </a:spcAft>
              <a:buClr>
                <a:schemeClr val="dk1"/>
              </a:buClr>
              <a:buSzPct val="100000"/>
              <a:buChar char="•"/>
            </a:pPr>
            <a:r>
              <a:rPr lang="en-US" sz="3600" dirty="0">
                <a:latin typeface="Georgia" panose="02040502050405020303" pitchFamily="18" charset="0"/>
                <a:ea typeface="Times New Roman"/>
                <a:cs typeface="Times New Roman"/>
                <a:sym typeface="Times New Roman"/>
              </a:rPr>
              <a:t>Form groups of three</a:t>
            </a:r>
            <a:endParaRPr sz="3600" dirty="0">
              <a:latin typeface="Georgia" panose="02040502050405020303" pitchFamily="18" charset="0"/>
            </a:endParaRPr>
          </a:p>
          <a:p>
            <a:pPr marL="685800" lvl="1" indent="-228600" algn="l" rtl="0">
              <a:lnSpc>
                <a:spcPct val="90000"/>
              </a:lnSpc>
              <a:spcBef>
                <a:spcPts val="500"/>
              </a:spcBef>
              <a:spcAft>
                <a:spcPts val="0"/>
              </a:spcAft>
              <a:buClr>
                <a:schemeClr val="dk1"/>
              </a:buClr>
              <a:buSzPct val="100000"/>
              <a:buChar char="•"/>
            </a:pPr>
            <a:r>
              <a:rPr lang="en-US" sz="3600" dirty="0">
                <a:latin typeface="Georgia" panose="02040502050405020303" pitchFamily="18" charset="0"/>
                <a:ea typeface="Times New Roman"/>
                <a:cs typeface="Times New Roman"/>
                <a:sym typeface="Times New Roman"/>
              </a:rPr>
              <a:t>Assign a recorder</a:t>
            </a:r>
            <a:endParaRPr sz="3600" dirty="0">
              <a:latin typeface="Georgia" panose="02040502050405020303" pitchFamily="18" charset="0"/>
            </a:endParaRPr>
          </a:p>
          <a:p>
            <a:pPr marL="685800" lvl="1" indent="-228600" algn="l" rtl="0">
              <a:lnSpc>
                <a:spcPct val="90000"/>
              </a:lnSpc>
              <a:spcBef>
                <a:spcPts val="500"/>
              </a:spcBef>
              <a:spcAft>
                <a:spcPts val="0"/>
              </a:spcAft>
              <a:buClr>
                <a:schemeClr val="dk1"/>
              </a:buClr>
              <a:buSzPct val="100000"/>
              <a:buChar char="•"/>
            </a:pPr>
            <a:r>
              <a:rPr lang="en-US" sz="3600" dirty="0">
                <a:latin typeface="Georgia" panose="02040502050405020303" pitchFamily="18" charset="0"/>
                <a:ea typeface="Times New Roman"/>
                <a:cs typeface="Times New Roman"/>
                <a:sym typeface="Times New Roman"/>
              </a:rPr>
              <a:t>List the specific skills that child demonstrate with friends</a:t>
            </a:r>
            <a:endParaRPr sz="36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3"/>
          <p:cNvSpPr txBox="1">
            <a:spLocks noGrp="1"/>
          </p:cNvSpPr>
          <p:nvPr>
            <p:ph type="title"/>
          </p:nvPr>
        </p:nvSpPr>
        <p:spPr>
          <a:xfrm>
            <a:off x="838200" y="175554"/>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What We Know</a:t>
            </a:r>
            <a:endParaRPr dirty="0">
              <a:latin typeface="Georgia" panose="02040502050405020303" pitchFamily="18" charset="0"/>
              <a:ea typeface="Times New Roman"/>
              <a:cs typeface="Times New Roman"/>
              <a:sym typeface="Times New Roman"/>
            </a:endParaRPr>
          </a:p>
        </p:txBody>
      </p:sp>
      <p:sp>
        <p:nvSpPr>
          <p:cNvPr id="263" name="Google Shape;263;p43"/>
          <p:cNvSpPr txBox="1">
            <a:spLocks noGrp="1"/>
          </p:cNvSpPr>
          <p:nvPr>
            <p:ph type="body" idx="1"/>
          </p:nvPr>
        </p:nvSpPr>
        <p:spPr>
          <a:xfrm>
            <a:off x="838200" y="1675239"/>
            <a:ext cx="10825976" cy="5000044"/>
          </a:xfrm>
          <a:prstGeom prst="rect">
            <a:avLst/>
          </a:prstGeom>
          <a:noFill/>
          <a:ln>
            <a:noFill/>
          </a:ln>
        </p:spPr>
        <p:txBody>
          <a:bodyPr spcFirstLastPara="1" wrap="square" lIns="91425" tIns="45700" rIns="91425" bIns="45700" anchor="t" anchorCtr="0">
            <a:noAutofit/>
          </a:bodyPr>
          <a:lstStyle/>
          <a:p>
            <a:pPr marL="228600" lvl="0" indent="-254000" algn="l" rtl="0">
              <a:lnSpc>
                <a:spcPct val="80000"/>
              </a:lnSpc>
              <a:spcBef>
                <a:spcPts val="0"/>
              </a:spcBef>
              <a:spcAft>
                <a:spcPts val="0"/>
              </a:spcAft>
              <a:buClr>
                <a:schemeClr val="dk1"/>
              </a:buClr>
              <a:buSzPts val="4000"/>
              <a:buChar char="•"/>
            </a:pPr>
            <a:r>
              <a:rPr lang="en-US" sz="3600" dirty="0">
                <a:latin typeface="Georgia" panose="02040502050405020303" pitchFamily="18" charset="0"/>
                <a:ea typeface="Times New Roman"/>
                <a:cs typeface="Times New Roman"/>
                <a:sym typeface="Times New Roman"/>
              </a:rPr>
              <a:t>Interaction is reciprocal and </a:t>
            </a:r>
            <a:r>
              <a:rPr lang="en-US" sz="3600" dirty="0" smtClean="0">
                <a:latin typeface="Georgia" panose="02040502050405020303" pitchFamily="18" charset="0"/>
                <a:ea typeface="Times New Roman"/>
                <a:cs typeface="Times New Roman"/>
                <a:sym typeface="Times New Roman"/>
              </a:rPr>
              <a:t>ongoing</a:t>
            </a:r>
          </a:p>
          <a:p>
            <a:pPr marL="228600" lvl="0" indent="-254000" algn="l" rtl="0">
              <a:lnSpc>
                <a:spcPct val="80000"/>
              </a:lnSpc>
              <a:spcBef>
                <a:spcPts val="0"/>
              </a:spcBef>
              <a:spcAft>
                <a:spcPts val="0"/>
              </a:spcAft>
              <a:buClr>
                <a:schemeClr val="dk1"/>
              </a:buClr>
              <a:buSzPts val="4000"/>
              <a:buChar char="•"/>
            </a:pPr>
            <a:endParaRPr lang="en-US" sz="1800" dirty="0" smtClean="0">
              <a:latin typeface="Georgia" panose="02040502050405020303" pitchFamily="18" charset="0"/>
              <a:ea typeface="Times New Roman"/>
              <a:cs typeface="Times New Roman"/>
              <a:sym typeface="Times New Roman"/>
            </a:endParaRPr>
          </a:p>
          <a:p>
            <a:pPr marL="228600" lvl="0" indent="-254000" algn="l" rtl="0">
              <a:lnSpc>
                <a:spcPct val="80000"/>
              </a:lnSpc>
              <a:spcBef>
                <a:spcPts val="1000"/>
              </a:spcBef>
              <a:spcAft>
                <a:spcPts val="0"/>
              </a:spcAft>
              <a:buClr>
                <a:schemeClr val="dk1"/>
              </a:buClr>
              <a:buSzPts val="4000"/>
              <a:buChar char="•"/>
            </a:pPr>
            <a:r>
              <a:rPr lang="en-US" sz="3600" dirty="0" smtClean="0">
                <a:latin typeface="Georgia" panose="02040502050405020303" pitchFamily="18" charset="0"/>
                <a:ea typeface="Times New Roman"/>
                <a:cs typeface="Times New Roman"/>
                <a:sym typeface="Times New Roman"/>
              </a:rPr>
              <a:t>Children </a:t>
            </a:r>
            <a:r>
              <a:rPr lang="en-US" sz="3600" dirty="0">
                <a:latin typeface="Georgia" panose="02040502050405020303" pitchFamily="18" charset="0"/>
                <a:ea typeface="Times New Roman"/>
                <a:cs typeface="Times New Roman"/>
                <a:sym typeface="Times New Roman"/>
              </a:rPr>
              <a:t>learn best when they are in control of their </a:t>
            </a:r>
            <a:r>
              <a:rPr lang="en-US" sz="3600" dirty="0" smtClean="0">
                <a:latin typeface="Georgia" panose="02040502050405020303" pitchFamily="18" charset="0"/>
                <a:ea typeface="Times New Roman"/>
                <a:cs typeface="Times New Roman"/>
                <a:sym typeface="Times New Roman"/>
              </a:rPr>
              <a:t>learning</a:t>
            </a:r>
          </a:p>
          <a:p>
            <a:pPr marL="228600" lvl="0" indent="-254000" algn="l" rtl="0">
              <a:lnSpc>
                <a:spcPct val="80000"/>
              </a:lnSpc>
              <a:spcBef>
                <a:spcPts val="1000"/>
              </a:spcBef>
              <a:spcAft>
                <a:spcPts val="0"/>
              </a:spcAft>
              <a:buClr>
                <a:schemeClr val="dk1"/>
              </a:buClr>
              <a:buSzPts val="4000"/>
              <a:buChar char="•"/>
            </a:pPr>
            <a:endParaRPr sz="1800" dirty="0">
              <a:latin typeface="Georgia" panose="02040502050405020303" pitchFamily="18" charset="0"/>
            </a:endParaRPr>
          </a:p>
          <a:p>
            <a:pPr marL="228600" lvl="0" indent="-254000" algn="l" rtl="0">
              <a:lnSpc>
                <a:spcPct val="80000"/>
              </a:lnSpc>
              <a:spcBef>
                <a:spcPts val="1000"/>
              </a:spcBef>
              <a:spcAft>
                <a:spcPts val="0"/>
              </a:spcAft>
              <a:buClr>
                <a:schemeClr val="dk1"/>
              </a:buClr>
              <a:buSzPts val="4000"/>
              <a:buChar char="•"/>
            </a:pPr>
            <a:r>
              <a:rPr lang="en-US" sz="3600" dirty="0">
                <a:latin typeface="Georgia" panose="02040502050405020303" pitchFamily="18" charset="0"/>
                <a:ea typeface="Times New Roman"/>
                <a:cs typeface="Times New Roman"/>
                <a:sym typeface="Times New Roman"/>
              </a:rPr>
              <a:t>Interaction is learned through practice </a:t>
            </a:r>
            <a:endParaRPr lang="en-US" sz="3600" dirty="0" smtClean="0">
              <a:latin typeface="Georgia" panose="02040502050405020303" pitchFamily="18" charset="0"/>
              <a:ea typeface="Times New Roman"/>
              <a:cs typeface="Times New Roman"/>
              <a:sym typeface="Times New Roman"/>
            </a:endParaRPr>
          </a:p>
          <a:p>
            <a:pPr marL="228600" lvl="0" indent="-254000" algn="l" rtl="0">
              <a:lnSpc>
                <a:spcPct val="80000"/>
              </a:lnSpc>
              <a:spcBef>
                <a:spcPts val="1000"/>
              </a:spcBef>
              <a:spcAft>
                <a:spcPts val="0"/>
              </a:spcAft>
              <a:buClr>
                <a:schemeClr val="dk1"/>
              </a:buClr>
              <a:buSzPts val="4000"/>
              <a:buChar char="•"/>
            </a:pPr>
            <a:endParaRPr sz="1800" dirty="0">
              <a:latin typeface="Georgia" panose="02040502050405020303" pitchFamily="18" charset="0"/>
            </a:endParaRPr>
          </a:p>
          <a:p>
            <a:pPr marL="228600" lvl="0" indent="-254000" algn="l" rtl="0">
              <a:lnSpc>
                <a:spcPct val="80000"/>
              </a:lnSpc>
              <a:spcBef>
                <a:spcPts val="1000"/>
              </a:spcBef>
              <a:spcAft>
                <a:spcPts val="0"/>
              </a:spcAft>
              <a:buClr>
                <a:schemeClr val="dk1"/>
              </a:buClr>
              <a:buSzPts val="4000"/>
              <a:buChar char="•"/>
            </a:pPr>
            <a:r>
              <a:rPr lang="en-US" sz="3600" dirty="0">
                <a:latin typeface="Georgia" panose="02040502050405020303" pitchFamily="18" charset="0"/>
                <a:ea typeface="Times New Roman"/>
                <a:cs typeface="Times New Roman"/>
                <a:sym typeface="Times New Roman"/>
              </a:rPr>
              <a:t>Interactions can be negative or positive </a:t>
            </a:r>
            <a:endParaRPr lang="en-US" sz="3600" dirty="0" smtClean="0">
              <a:latin typeface="Georgia" panose="02040502050405020303" pitchFamily="18" charset="0"/>
              <a:ea typeface="Times New Roman"/>
              <a:cs typeface="Times New Roman"/>
              <a:sym typeface="Times New Roman"/>
            </a:endParaRPr>
          </a:p>
          <a:p>
            <a:pPr marL="228600" lvl="0" indent="-254000" algn="l" rtl="0">
              <a:lnSpc>
                <a:spcPct val="80000"/>
              </a:lnSpc>
              <a:spcBef>
                <a:spcPts val="1000"/>
              </a:spcBef>
              <a:spcAft>
                <a:spcPts val="0"/>
              </a:spcAft>
              <a:buClr>
                <a:schemeClr val="dk1"/>
              </a:buClr>
              <a:buSzPts val="4000"/>
              <a:buChar char="•"/>
            </a:pPr>
            <a:endParaRPr sz="1800" dirty="0">
              <a:latin typeface="Georgia" panose="02040502050405020303" pitchFamily="18" charset="0"/>
            </a:endParaRPr>
          </a:p>
          <a:p>
            <a:pPr marL="228600" lvl="0" indent="-254000" algn="l" rtl="0">
              <a:lnSpc>
                <a:spcPct val="80000"/>
              </a:lnSpc>
              <a:spcBef>
                <a:spcPts val="1000"/>
              </a:spcBef>
              <a:spcAft>
                <a:spcPts val="0"/>
              </a:spcAft>
              <a:buClr>
                <a:schemeClr val="dk1"/>
              </a:buClr>
              <a:buSzPts val="4000"/>
              <a:buChar char="•"/>
            </a:pPr>
            <a:r>
              <a:rPr lang="en-US" sz="3600" dirty="0">
                <a:latin typeface="Georgia" panose="02040502050405020303" pitchFamily="18" charset="0"/>
                <a:ea typeface="Times New Roman"/>
                <a:cs typeface="Times New Roman"/>
                <a:sym typeface="Times New Roman"/>
              </a:rPr>
              <a:t>Negative interactions change when adults intervene</a:t>
            </a:r>
            <a:endParaRPr sz="3600" dirty="0">
              <a:latin typeface="Georgia" panose="02040502050405020303" pitchFamily="18" charset="0"/>
            </a:endParaRPr>
          </a:p>
          <a:p>
            <a:pPr marL="228600" lvl="0" indent="0" algn="l" rtl="0">
              <a:lnSpc>
                <a:spcPct val="80000"/>
              </a:lnSpc>
              <a:spcBef>
                <a:spcPts val="1000"/>
              </a:spcBef>
              <a:spcAft>
                <a:spcPts val="0"/>
              </a:spcAft>
              <a:buClr>
                <a:schemeClr val="dk1"/>
              </a:buClr>
              <a:buSzPts val="4000"/>
              <a:buNone/>
            </a:pPr>
            <a:endParaRPr sz="40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Do We Always Practice What We Teach?  </a:t>
            </a:r>
            <a:endParaRPr dirty="0">
              <a:latin typeface="Georgia" panose="02040502050405020303" pitchFamily="18" charset="0"/>
              <a:ea typeface="Times New Roman"/>
              <a:cs typeface="Times New Roman"/>
              <a:sym typeface="Times New Roman"/>
            </a:endParaRPr>
          </a:p>
        </p:txBody>
      </p:sp>
      <p:sp>
        <p:nvSpPr>
          <p:cNvPr id="270" name="Google Shape;270;p44"/>
          <p:cNvSpPr txBox="1">
            <a:spLocks noGrp="1"/>
          </p:cNvSpPr>
          <p:nvPr>
            <p:ph type="body" idx="1"/>
          </p:nvPr>
        </p:nvSpPr>
        <p:spPr>
          <a:xfrm>
            <a:off x="838200" y="1825624"/>
            <a:ext cx="10515600" cy="4608629"/>
          </a:xfrm>
          <a:prstGeom prst="rect">
            <a:avLst/>
          </a:prstGeom>
          <a:noFill/>
          <a:ln>
            <a:noFill/>
          </a:ln>
        </p:spPr>
        <p:txBody>
          <a:bodyPr spcFirstLastPara="1" wrap="square" lIns="91425" tIns="45700" rIns="91425" bIns="45700" anchor="t" anchorCtr="0">
            <a:noAutofit/>
          </a:bodyPr>
          <a:lstStyle/>
          <a:p>
            <a:pPr marL="228600" lvl="0" indent="-232092" algn="l" rtl="0">
              <a:lnSpc>
                <a:spcPct val="70000"/>
              </a:lnSpc>
              <a:spcBef>
                <a:spcPts val="1000"/>
              </a:spcBef>
              <a:spcAft>
                <a:spcPts val="0"/>
              </a:spcAft>
              <a:buClr>
                <a:schemeClr val="dk1"/>
              </a:buClr>
              <a:buSzPct val="100000"/>
              <a:buChar char="•"/>
            </a:pPr>
            <a:r>
              <a:rPr lang="en-US" sz="3600" dirty="0" smtClean="0">
                <a:latin typeface="Georgia" panose="02040502050405020303" pitchFamily="18" charset="0"/>
                <a:ea typeface="Times New Roman"/>
                <a:cs typeface="Times New Roman"/>
                <a:sym typeface="Times New Roman"/>
              </a:rPr>
              <a:t>Greet </a:t>
            </a:r>
            <a:r>
              <a:rPr lang="en-US" sz="3600" dirty="0">
                <a:latin typeface="Georgia" panose="02040502050405020303" pitchFamily="18" charset="0"/>
                <a:ea typeface="Times New Roman"/>
                <a:cs typeface="Times New Roman"/>
                <a:sym typeface="Times New Roman"/>
              </a:rPr>
              <a:t>the parent but not the </a:t>
            </a:r>
            <a:r>
              <a:rPr lang="en-US" sz="3600" dirty="0" smtClean="0">
                <a:latin typeface="Georgia" panose="02040502050405020303" pitchFamily="18" charset="0"/>
                <a:ea typeface="Times New Roman"/>
                <a:cs typeface="Times New Roman"/>
                <a:sym typeface="Times New Roman"/>
              </a:rPr>
              <a:t>child</a:t>
            </a:r>
          </a:p>
          <a:p>
            <a:pPr marL="228600" lvl="0" indent="-232092" algn="l" rtl="0">
              <a:lnSpc>
                <a:spcPct val="70000"/>
              </a:lnSpc>
              <a:spcBef>
                <a:spcPts val="1000"/>
              </a:spcBef>
              <a:spcAft>
                <a:spcPts val="0"/>
              </a:spcAft>
              <a:buClr>
                <a:schemeClr val="dk1"/>
              </a:buClr>
              <a:buSzPct val="100000"/>
              <a:buChar char="•"/>
            </a:pPr>
            <a:endParaRPr sz="1800" dirty="0">
              <a:latin typeface="Georgia" panose="02040502050405020303" pitchFamily="18" charset="0"/>
            </a:endParaRPr>
          </a:p>
          <a:p>
            <a:pPr marL="228600" lvl="0" indent="-232092" algn="l" rtl="0">
              <a:lnSpc>
                <a:spcPct val="100000"/>
              </a:lnSpc>
              <a:spcBef>
                <a:spcPts val="1000"/>
              </a:spcBef>
              <a:spcAft>
                <a:spcPts val="0"/>
              </a:spcAft>
              <a:buClr>
                <a:schemeClr val="dk1"/>
              </a:buClr>
              <a:buSzPct val="100000"/>
              <a:buChar char="•"/>
            </a:pPr>
            <a:r>
              <a:rPr lang="en-US" sz="3600" dirty="0">
                <a:latin typeface="Georgia" panose="02040502050405020303" pitchFamily="18" charset="0"/>
                <a:ea typeface="Times New Roman"/>
                <a:cs typeface="Times New Roman"/>
                <a:sym typeface="Times New Roman"/>
              </a:rPr>
              <a:t>Talk to the parent or another teacher about the child in front of the </a:t>
            </a:r>
            <a:r>
              <a:rPr lang="en-US" sz="3600" dirty="0" smtClean="0">
                <a:latin typeface="Georgia" panose="02040502050405020303" pitchFamily="18" charset="0"/>
                <a:ea typeface="Times New Roman"/>
                <a:cs typeface="Times New Roman"/>
                <a:sym typeface="Times New Roman"/>
              </a:rPr>
              <a:t>child</a:t>
            </a:r>
          </a:p>
          <a:p>
            <a:pPr marL="228600" lvl="0" indent="-232092" algn="l" rtl="0">
              <a:lnSpc>
                <a:spcPct val="100000"/>
              </a:lnSpc>
              <a:spcBef>
                <a:spcPts val="1000"/>
              </a:spcBef>
              <a:spcAft>
                <a:spcPts val="0"/>
              </a:spcAft>
              <a:buClr>
                <a:schemeClr val="dk1"/>
              </a:buClr>
              <a:buSzPct val="100000"/>
              <a:buChar char="•"/>
            </a:pPr>
            <a:endParaRPr sz="1800" dirty="0">
              <a:latin typeface="Georgia" panose="02040502050405020303" pitchFamily="18" charset="0"/>
            </a:endParaRPr>
          </a:p>
          <a:p>
            <a:pPr marL="228600" lvl="0" indent="-232092" algn="l" rtl="0">
              <a:lnSpc>
                <a:spcPct val="100000"/>
              </a:lnSpc>
              <a:spcBef>
                <a:spcPts val="1000"/>
              </a:spcBef>
              <a:spcAft>
                <a:spcPts val="0"/>
              </a:spcAft>
              <a:buClr>
                <a:schemeClr val="dk1"/>
              </a:buClr>
              <a:buSzPct val="100000"/>
              <a:buChar char="•"/>
            </a:pPr>
            <a:r>
              <a:rPr lang="en-US" sz="3600" dirty="0">
                <a:latin typeface="Georgia" panose="02040502050405020303" pitchFamily="18" charset="0"/>
                <a:ea typeface="Times New Roman"/>
                <a:cs typeface="Times New Roman"/>
                <a:sym typeface="Times New Roman"/>
              </a:rPr>
              <a:t>Attribute needs to </a:t>
            </a:r>
            <a:r>
              <a:rPr lang="en-US" sz="3600" dirty="0" smtClean="0">
                <a:latin typeface="Georgia" panose="02040502050405020303" pitchFamily="18" charset="0"/>
                <a:ea typeface="Times New Roman"/>
                <a:cs typeface="Times New Roman"/>
                <a:sym typeface="Times New Roman"/>
              </a:rPr>
              <a:t>children</a:t>
            </a:r>
          </a:p>
          <a:p>
            <a:pPr marL="228600" lvl="0" indent="-232092" algn="l" rtl="0">
              <a:lnSpc>
                <a:spcPct val="100000"/>
              </a:lnSpc>
              <a:spcBef>
                <a:spcPts val="1000"/>
              </a:spcBef>
              <a:spcAft>
                <a:spcPts val="0"/>
              </a:spcAft>
              <a:buClr>
                <a:schemeClr val="dk1"/>
              </a:buClr>
              <a:buSzPct val="100000"/>
              <a:buChar char="•"/>
            </a:pPr>
            <a:endParaRPr sz="1800" dirty="0">
              <a:latin typeface="Georgia" panose="02040502050405020303" pitchFamily="18" charset="0"/>
            </a:endParaRPr>
          </a:p>
          <a:p>
            <a:pPr marL="228600" lvl="0" indent="-232092" algn="l" rtl="0">
              <a:lnSpc>
                <a:spcPct val="100000"/>
              </a:lnSpc>
              <a:spcBef>
                <a:spcPts val="1000"/>
              </a:spcBef>
              <a:spcAft>
                <a:spcPts val="0"/>
              </a:spcAft>
              <a:buClr>
                <a:schemeClr val="dk1"/>
              </a:buClr>
              <a:buSzPct val="100000"/>
              <a:buChar char="•"/>
            </a:pPr>
            <a:r>
              <a:rPr lang="en-US" sz="3600" dirty="0">
                <a:latin typeface="Georgia" panose="02040502050405020303" pitchFamily="18" charset="0"/>
                <a:ea typeface="Times New Roman"/>
                <a:cs typeface="Times New Roman"/>
                <a:sym typeface="Times New Roman"/>
              </a:rPr>
              <a:t>Label a child’s behavior </a:t>
            </a:r>
            <a:endParaRPr sz="3600" dirty="0">
              <a:latin typeface="Georgia" panose="02040502050405020303" pitchFamily="18" charset="0"/>
            </a:endParaRPr>
          </a:p>
          <a:p>
            <a:pPr marL="228600" lvl="0" indent="-228600" algn="l" rtl="0">
              <a:lnSpc>
                <a:spcPct val="100000"/>
              </a:lnSpc>
              <a:spcBef>
                <a:spcPts val="1000"/>
              </a:spcBef>
              <a:spcAft>
                <a:spcPts val="0"/>
              </a:spcAft>
              <a:buClr>
                <a:schemeClr val="lt1"/>
              </a:buClr>
              <a:buSzPts val="3400"/>
              <a:buChar char="•"/>
            </a:pPr>
            <a:r>
              <a:rPr lang="en-US" sz="3400" dirty="0">
                <a:solidFill>
                  <a:schemeClr val="lt1"/>
                </a:solidFill>
                <a:latin typeface="Georgia" panose="02040502050405020303" pitchFamily="18" charset="0"/>
              </a:rPr>
              <a:t>Refer to a child by a label</a:t>
            </a:r>
            <a:endParaRPr dirty="0">
              <a:latin typeface="Georgia" panose="02040502050405020303" pitchFamily="18" charset="0"/>
            </a:endParaRPr>
          </a:p>
          <a:p>
            <a:pPr marL="228600" lvl="0" indent="-12700" algn="l" rtl="0">
              <a:lnSpc>
                <a:spcPct val="70000"/>
              </a:lnSpc>
              <a:spcBef>
                <a:spcPts val="1000"/>
              </a:spcBef>
              <a:spcAft>
                <a:spcPts val="0"/>
              </a:spcAft>
              <a:buClr>
                <a:schemeClr val="dk1"/>
              </a:buClr>
              <a:buSzPts val="3400"/>
              <a:buNone/>
            </a:pPr>
            <a:endParaRPr sz="34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5"/>
          <p:cNvSpPr txBox="1">
            <a:spLocks noGrp="1"/>
          </p:cNvSpPr>
          <p:nvPr>
            <p:ph type="title"/>
          </p:nvPr>
        </p:nvSpPr>
        <p:spPr>
          <a:xfrm>
            <a:off x="838200" y="365125"/>
            <a:ext cx="10515600" cy="1325563"/>
          </a:xfrm>
          <a:prstGeom prst="rect">
            <a:avLst/>
          </a:prstGeom>
          <a:noFill/>
          <a:ln>
            <a:noFill/>
          </a:ln>
        </p:spPr>
        <p:txBody>
          <a:bodyPr spcFirstLastPara="1" wrap="square" lIns="92075" tIns="46025" rIns="92075" bIns="46025"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Why are these </a:t>
            </a:r>
            <a:r>
              <a:rPr lang="en-US" u="sng" dirty="0">
                <a:latin typeface="Georgia" panose="02040502050405020303" pitchFamily="18" charset="0"/>
                <a:ea typeface="Times New Roman"/>
                <a:cs typeface="Times New Roman"/>
                <a:sym typeface="Times New Roman"/>
              </a:rPr>
              <a:t>ineffective</a:t>
            </a:r>
            <a:r>
              <a:rPr lang="en-US" dirty="0">
                <a:latin typeface="Georgia" panose="02040502050405020303" pitchFamily="18" charset="0"/>
                <a:ea typeface="Times New Roman"/>
                <a:cs typeface="Times New Roman"/>
                <a:sym typeface="Times New Roman"/>
              </a:rPr>
              <a:t> ways to teach </a:t>
            </a:r>
            <a:r>
              <a:rPr lang="en-US" dirty="0" smtClean="0">
                <a:latin typeface="Georgia" panose="02040502050405020303" pitchFamily="18" charset="0"/>
                <a:ea typeface="Times New Roman"/>
                <a:cs typeface="Times New Roman"/>
                <a:sym typeface="Times New Roman"/>
              </a:rPr>
              <a:t>pro-social </a:t>
            </a:r>
            <a:r>
              <a:rPr lang="en-US" dirty="0">
                <a:latin typeface="Georgia" panose="02040502050405020303" pitchFamily="18" charset="0"/>
                <a:ea typeface="Times New Roman"/>
                <a:cs typeface="Times New Roman"/>
                <a:sym typeface="Times New Roman"/>
              </a:rPr>
              <a:t>behavior?</a:t>
            </a:r>
            <a:endParaRPr dirty="0">
              <a:latin typeface="Georgia" panose="02040502050405020303" pitchFamily="18" charset="0"/>
            </a:endParaRPr>
          </a:p>
        </p:txBody>
      </p:sp>
      <p:sp>
        <p:nvSpPr>
          <p:cNvPr id="277" name="Google Shape;277;p45"/>
          <p:cNvSpPr txBox="1">
            <a:spLocks noGrp="1"/>
          </p:cNvSpPr>
          <p:nvPr>
            <p:ph type="body" idx="1"/>
          </p:nvPr>
        </p:nvSpPr>
        <p:spPr>
          <a:xfrm>
            <a:off x="838199" y="1895706"/>
            <a:ext cx="10915185" cy="4583153"/>
          </a:xfrm>
          <a:prstGeom prst="rect">
            <a:avLst/>
          </a:prstGeom>
          <a:noFill/>
          <a:ln>
            <a:noFill/>
          </a:ln>
        </p:spPr>
        <p:txBody>
          <a:bodyPr spcFirstLastPara="1" wrap="square" lIns="92075" tIns="46025" rIns="92075" bIns="46025" anchor="t" anchorCtr="0">
            <a:noAutofit/>
          </a:bodyPr>
          <a:lstStyle/>
          <a:p>
            <a:pPr marL="228600" lvl="0" indent="-228600" algn="l" rtl="0">
              <a:lnSpc>
                <a:spcPct val="90000"/>
              </a:lnSpc>
              <a:spcBef>
                <a:spcPts val="0"/>
              </a:spcBef>
              <a:spcAft>
                <a:spcPts val="0"/>
              </a:spcAft>
              <a:buClr>
                <a:schemeClr val="dk1"/>
              </a:buClr>
              <a:buSzPct val="100000"/>
              <a:buChar char="•"/>
            </a:pPr>
            <a:r>
              <a:rPr lang="en-US" sz="3200" dirty="0">
                <a:latin typeface="Georgia" panose="02040502050405020303" pitchFamily="18" charset="0"/>
                <a:ea typeface="Times New Roman"/>
                <a:cs typeface="Times New Roman"/>
                <a:sym typeface="Times New Roman"/>
              </a:rPr>
              <a:t>Telling a child to say </a:t>
            </a:r>
            <a:r>
              <a:rPr lang="en-US" sz="3200" dirty="0" smtClean="0">
                <a:latin typeface="Georgia" panose="02040502050405020303" pitchFamily="18" charset="0"/>
                <a:ea typeface="Times New Roman"/>
                <a:cs typeface="Times New Roman"/>
                <a:sym typeface="Times New Roman"/>
              </a:rPr>
              <a:t>he is sorry</a:t>
            </a:r>
          </a:p>
          <a:p>
            <a:pPr marL="228600" lvl="0" indent="-228600" algn="l" rtl="0">
              <a:lnSpc>
                <a:spcPct val="90000"/>
              </a:lnSpc>
              <a:spcBef>
                <a:spcPts val="0"/>
              </a:spcBef>
              <a:spcAft>
                <a:spcPts val="0"/>
              </a:spcAft>
              <a:buClr>
                <a:schemeClr val="dk1"/>
              </a:buClr>
              <a:buSzPct val="100000"/>
              <a:buChar char="•"/>
            </a:pPr>
            <a:endParaRPr sz="1600" dirty="0">
              <a:latin typeface="Georgia" panose="02040502050405020303" pitchFamily="18" charset="0"/>
            </a:endParaRPr>
          </a:p>
          <a:p>
            <a:pPr marL="228600" lvl="0" indent="-228600" algn="l" rtl="0">
              <a:lnSpc>
                <a:spcPct val="90000"/>
              </a:lnSpc>
              <a:spcBef>
                <a:spcPts val="1000"/>
              </a:spcBef>
              <a:spcAft>
                <a:spcPts val="0"/>
              </a:spcAft>
              <a:buClr>
                <a:schemeClr val="dk1"/>
              </a:buClr>
              <a:buSzPct val="100000"/>
              <a:buChar char="•"/>
            </a:pPr>
            <a:r>
              <a:rPr lang="en-US" sz="3200" dirty="0">
                <a:latin typeface="Georgia" panose="02040502050405020303" pitchFamily="18" charset="0"/>
                <a:ea typeface="Times New Roman"/>
                <a:cs typeface="Times New Roman"/>
                <a:sym typeface="Times New Roman"/>
              </a:rPr>
              <a:t>Telling a child </a:t>
            </a:r>
            <a:r>
              <a:rPr lang="en-US" sz="3200" dirty="0" smtClean="0">
                <a:latin typeface="Georgia" panose="02040502050405020303" pitchFamily="18" charset="0"/>
                <a:ea typeface="Times New Roman"/>
                <a:cs typeface="Times New Roman"/>
                <a:sym typeface="Times New Roman"/>
              </a:rPr>
              <a:t>she is </a:t>
            </a:r>
            <a:r>
              <a:rPr lang="en-US" sz="3200" dirty="0">
                <a:latin typeface="Georgia" panose="02040502050405020303" pitchFamily="18" charset="0"/>
                <a:ea typeface="Times New Roman"/>
                <a:cs typeface="Times New Roman"/>
                <a:sym typeface="Times New Roman"/>
              </a:rPr>
              <a:t>rude for interrupting </a:t>
            </a:r>
            <a:r>
              <a:rPr lang="en-US" sz="3200" dirty="0" smtClean="0">
                <a:latin typeface="Georgia" panose="02040502050405020303" pitchFamily="18" charset="0"/>
                <a:ea typeface="Times New Roman"/>
                <a:cs typeface="Times New Roman"/>
                <a:sym typeface="Times New Roman"/>
              </a:rPr>
              <a:t>others</a:t>
            </a:r>
          </a:p>
          <a:p>
            <a:pPr marL="228600" lvl="0" indent="-228600" algn="l" rtl="0">
              <a:lnSpc>
                <a:spcPct val="90000"/>
              </a:lnSpc>
              <a:spcBef>
                <a:spcPts val="1000"/>
              </a:spcBef>
              <a:spcAft>
                <a:spcPts val="0"/>
              </a:spcAft>
              <a:buClr>
                <a:schemeClr val="dk1"/>
              </a:buClr>
              <a:buSzPct val="100000"/>
              <a:buChar char="•"/>
            </a:pPr>
            <a:endParaRPr sz="1600" dirty="0">
              <a:latin typeface="Georgia" panose="02040502050405020303" pitchFamily="18" charset="0"/>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en-US" sz="3200" dirty="0">
                <a:latin typeface="Georgia" panose="02040502050405020303" pitchFamily="18" charset="0"/>
                <a:ea typeface="Times New Roman"/>
                <a:cs typeface="Times New Roman"/>
                <a:sym typeface="Times New Roman"/>
              </a:rPr>
              <a:t>Telling a child who is hanging on tightly to </a:t>
            </a:r>
            <a:r>
              <a:rPr lang="en-US" sz="3200" dirty="0" smtClean="0">
                <a:latin typeface="Georgia" panose="02040502050405020303" pitchFamily="18" charset="0"/>
                <a:ea typeface="Times New Roman"/>
                <a:cs typeface="Times New Roman"/>
                <a:sym typeface="Times New Roman"/>
              </a:rPr>
              <a:t>an </a:t>
            </a:r>
            <a:r>
              <a:rPr lang="en-US" sz="3200" dirty="0">
                <a:latin typeface="Georgia" panose="02040502050405020303" pitchFamily="18" charset="0"/>
                <a:ea typeface="Times New Roman"/>
                <a:cs typeface="Times New Roman"/>
                <a:sym typeface="Times New Roman"/>
              </a:rPr>
              <a:t>adult that </a:t>
            </a:r>
            <a:r>
              <a:rPr lang="en-US" sz="3200" dirty="0" smtClean="0">
                <a:latin typeface="Georgia" panose="02040502050405020303" pitchFamily="18" charset="0"/>
                <a:ea typeface="Times New Roman"/>
                <a:cs typeface="Times New Roman"/>
                <a:sym typeface="Times New Roman"/>
              </a:rPr>
              <a:t>he is </a:t>
            </a:r>
            <a:r>
              <a:rPr lang="en-US" sz="3200" dirty="0">
                <a:latin typeface="Georgia" panose="02040502050405020303" pitchFamily="18" charset="0"/>
                <a:ea typeface="Times New Roman"/>
                <a:cs typeface="Times New Roman"/>
                <a:sym typeface="Times New Roman"/>
              </a:rPr>
              <a:t>“feeling shy</a:t>
            </a:r>
            <a:r>
              <a:rPr lang="en-US" sz="3200" dirty="0" smtClean="0">
                <a:latin typeface="Georgia" panose="02040502050405020303" pitchFamily="18" charset="0"/>
                <a:ea typeface="Times New Roman"/>
                <a:cs typeface="Times New Roman"/>
                <a:sym typeface="Times New Roman"/>
              </a:rPr>
              <a:t>”</a:t>
            </a:r>
          </a:p>
          <a:p>
            <a:pPr marL="228600" lvl="0" indent="-228600" algn="l" rtl="0">
              <a:lnSpc>
                <a:spcPct val="90000"/>
              </a:lnSpc>
              <a:spcBef>
                <a:spcPts val="1000"/>
              </a:spcBef>
              <a:spcAft>
                <a:spcPts val="0"/>
              </a:spcAft>
              <a:buClr>
                <a:schemeClr val="dk1"/>
              </a:buClr>
              <a:buSzPct val="100000"/>
              <a:buChar char="•"/>
            </a:pPr>
            <a:endParaRPr sz="1600" dirty="0">
              <a:latin typeface="Georgia" panose="02040502050405020303" pitchFamily="18" charset="0"/>
            </a:endParaRPr>
          </a:p>
          <a:p>
            <a:pPr marL="228600" lvl="0" indent="-228600" algn="l" rtl="0">
              <a:lnSpc>
                <a:spcPct val="90000"/>
              </a:lnSpc>
              <a:spcBef>
                <a:spcPts val="1000"/>
              </a:spcBef>
              <a:spcAft>
                <a:spcPts val="0"/>
              </a:spcAft>
              <a:buClr>
                <a:schemeClr val="dk1"/>
              </a:buClr>
              <a:buSzPct val="100000"/>
              <a:buChar char="•"/>
            </a:pPr>
            <a:r>
              <a:rPr lang="en-US" sz="3200" dirty="0">
                <a:latin typeface="Georgia" panose="02040502050405020303" pitchFamily="18" charset="0"/>
                <a:ea typeface="Times New Roman"/>
                <a:cs typeface="Times New Roman"/>
                <a:sym typeface="Times New Roman"/>
              </a:rPr>
              <a:t>Asking a child, “Why did you hit</a:t>
            </a:r>
            <a:r>
              <a:rPr lang="en-US" sz="3200" dirty="0" smtClean="0">
                <a:latin typeface="Georgia" panose="02040502050405020303" pitchFamily="18" charset="0"/>
                <a:ea typeface="Times New Roman"/>
                <a:cs typeface="Times New Roman"/>
                <a:sym typeface="Times New Roman"/>
              </a:rPr>
              <a:t>?”</a:t>
            </a:r>
          </a:p>
          <a:p>
            <a:pPr marL="0" lvl="0" indent="0" algn="l" rtl="0">
              <a:lnSpc>
                <a:spcPct val="90000"/>
              </a:lnSpc>
              <a:spcBef>
                <a:spcPts val="1000"/>
              </a:spcBef>
              <a:spcAft>
                <a:spcPts val="0"/>
              </a:spcAft>
              <a:buClr>
                <a:schemeClr val="dk1"/>
              </a:buClr>
              <a:buSzPct val="100000"/>
              <a:buNone/>
            </a:pPr>
            <a:endParaRPr sz="1600" dirty="0">
              <a:latin typeface="Georgia" panose="02040502050405020303" pitchFamily="18" charset="0"/>
            </a:endParaRPr>
          </a:p>
          <a:p>
            <a:pPr marL="228600" lvl="0" indent="-228600" algn="l" rtl="0">
              <a:lnSpc>
                <a:spcPct val="90000"/>
              </a:lnSpc>
              <a:spcBef>
                <a:spcPts val="1000"/>
              </a:spcBef>
              <a:spcAft>
                <a:spcPts val="0"/>
              </a:spcAft>
              <a:buClr>
                <a:schemeClr val="dk1"/>
              </a:buClr>
              <a:buSzPct val="100000"/>
              <a:buChar char="•"/>
            </a:pPr>
            <a:r>
              <a:rPr lang="en-US" sz="3200" dirty="0">
                <a:latin typeface="Georgia" panose="02040502050405020303" pitchFamily="18" charset="0"/>
                <a:ea typeface="Times New Roman"/>
                <a:cs typeface="Times New Roman"/>
                <a:sym typeface="Times New Roman"/>
              </a:rPr>
              <a:t>Asking a child to sit for two minutes to calm down</a:t>
            </a:r>
            <a:endParaRPr sz="32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Setting the Stage to Promote Relationships</a:t>
            </a:r>
            <a:endParaRPr dirty="0">
              <a:latin typeface="Georgia" panose="02040502050405020303" pitchFamily="18" charset="0"/>
              <a:ea typeface="Times New Roman"/>
              <a:cs typeface="Times New Roman"/>
              <a:sym typeface="Times New Roman"/>
            </a:endParaRPr>
          </a:p>
        </p:txBody>
      </p:sp>
      <p:sp>
        <p:nvSpPr>
          <p:cNvPr id="284" name="Google Shape;284;p46"/>
          <p:cNvSpPr txBox="1">
            <a:spLocks noGrp="1"/>
          </p:cNvSpPr>
          <p:nvPr>
            <p:ph type="body" idx="1"/>
          </p:nvPr>
        </p:nvSpPr>
        <p:spPr>
          <a:xfrm>
            <a:off x="838200" y="1973765"/>
            <a:ext cx="10515600" cy="4203197"/>
          </a:xfrm>
          <a:prstGeom prst="rect">
            <a:avLst/>
          </a:prstGeom>
          <a:noFill/>
          <a:ln>
            <a:noFill/>
          </a:ln>
        </p:spPr>
        <p:txBody>
          <a:bodyPr spcFirstLastPara="1" wrap="square" lIns="91425" tIns="45700" rIns="91425" bIns="45700" anchor="t" anchorCtr="0">
            <a:noAutofit/>
          </a:bodyPr>
          <a:lstStyle/>
          <a:p>
            <a:pPr marL="228600" lvl="0" indent="-228600" algn="l" rtl="0">
              <a:lnSpc>
                <a:spcPct val="130000"/>
              </a:lnSpc>
              <a:spcBef>
                <a:spcPts val="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Structure the environment</a:t>
            </a:r>
            <a:endParaRPr sz="3600" dirty="0">
              <a:latin typeface="Georgia" panose="02040502050405020303" pitchFamily="18" charset="0"/>
            </a:endParaRPr>
          </a:p>
          <a:p>
            <a:pPr marL="228600" lvl="0" indent="-228600" algn="l" rtl="0">
              <a:lnSpc>
                <a:spcPct val="13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Teach social skills </a:t>
            </a:r>
            <a:endParaRPr sz="3600" dirty="0">
              <a:latin typeface="Georgia" panose="02040502050405020303" pitchFamily="18" charset="0"/>
            </a:endParaRPr>
          </a:p>
          <a:p>
            <a:pPr marL="228600" lvl="0" indent="-228600" algn="l" rtl="0">
              <a:lnSpc>
                <a:spcPct val="13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Encourage classmates to interact </a:t>
            </a:r>
            <a:endParaRPr sz="3600"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Use child-specific strategies to foster social relationships</a:t>
            </a:r>
            <a:endParaRPr sz="3600" dirty="0">
              <a:latin typeface="Georgia" panose="02040502050405020303" pitchFamily="18" charset="0"/>
            </a:endParaRPr>
          </a:p>
          <a:p>
            <a:pPr marL="228600" lvl="0" indent="0" algn="l" rtl="0">
              <a:lnSpc>
                <a:spcPct val="90000"/>
              </a:lnSpc>
              <a:spcBef>
                <a:spcPts val="1000"/>
              </a:spcBef>
              <a:spcAft>
                <a:spcPts val="0"/>
              </a:spcAft>
              <a:buClr>
                <a:schemeClr val="dk1"/>
              </a:buClr>
              <a:buSzPts val="4000"/>
              <a:buNone/>
            </a:pPr>
            <a:endParaRPr sz="40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2" name="Title 1"/>
          <p:cNvSpPr>
            <a:spLocks noGrp="1"/>
          </p:cNvSpPr>
          <p:nvPr>
            <p:ph type="title"/>
          </p:nvPr>
        </p:nvSpPr>
        <p:spPr>
          <a:xfrm>
            <a:off x="379141" y="178419"/>
            <a:ext cx="11363575" cy="3033133"/>
          </a:xfrm>
        </p:spPr>
        <p:txBody>
          <a:bodyPr/>
          <a:lstStyle/>
          <a:p>
            <a:pPr lvl="0"/>
            <a:r>
              <a:rPr lang="en-US" sz="6000">
                <a:latin typeface="Georgia" panose="02040502050405020303" pitchFamily="18" charset="0"/>
                <a:ea typeface="Times New Roman"/>
                <a:cs typeface="Times New Roman"/>
                <a:sym typeface="Times New Roman"/>
              </a:rPr>
              <a:t>Module </a:t>
            </a:r>
            <a:r>
              <a:rPr lang="en-US" sz="6000" smtClean="0">
                <a:latin typeface="Georgia" panose="02040502050405020303" pitchFamily="18" charset="0"/>
                <a:ea typeface="Times New Roman"/>
                <a:cs typeface="Times New Roman"/>
                <a:sym typeface="Times New Roman"/>
              </a:rPr>
              <a:t>3:</a:t>
            </a:r>
            <a:r>
              <a:rPr lang="en-US" sz="6000" dirty="0">
                <a:latin typeface="Georgia" panose="02040502050405020303" pitchFamily="18" charset="0"/>
                <a:ea typeface="Times New Roman"/>
                <a:cs typeface="Times New Roman"/>
                <a:sym typeface="Times New Roman"/>
              </a:rPr>
              <a:t/>
            </a:r>
            <a:br>
              <a:rPr lang="en-US" sz="6000" dirty="0">
                <a:latin typeface="Georgia" panose="02040502050405020303" pitchFamily="18" charset="0"/>
                <a:ea typeface="Times New Roman"/>
                <a:cs typeface="Times New Roman"/>
                <a:sym typeface="Times New Roman"/>
              </a:rPr>
            </a:br>
            <a:r>
              <a:rPr lang="en-US" sz="6000" dirty="0">
                <a:latin typeface="Georgia" panose="02040502050405020303" pitchFamily="18" charset="0"/>
                <a:ea typeface="Times New Roman"/>
                <a:cs typeface="Times New Roman"/>
                <a:sym typeface="Times New Roman"/>
              </a:rPr>
              <a:t>Fostering Social Relationships: A Class-wide Approach</a:t>
            </a:r>
            <a:r>
              <a:rPr lang="en-US" dirty="0">
                <a:latin typeface="Georgia" panose="02040502050405020303" pitchFamily="18" charset="0"/>
              </a:rPr>
              <a:t/>
            </a:r>
            <a:br>
              <a:rPr lang="en-US" dirty="0">
                <a:latin typeface="Georgia" panose="02040502050405020303" pitchFamily="18" charset="0"/>
              </a:rPr>
            </a:br>
            <a:endParaRPr lang="en-US" dirty="0">
              <a:latin typeface="Georgia" panose="02040502050405020303" pitchFamily="18" charset="0"/>
            </a:endParaRPr>
          </a:p>
        </p:txBody>
      </p:sp>
      <p:pic>
        <p:nvPicPr>
          <p:cNvPr id="161" name="Google Shape;161;p29" descr="&quot;&quot;"/>
          <p:cNvPicPr preferRelativeResize="0"/>
          <p:nvPr/>
        </p:nvPicPr>
        <p:blipFill rotWithShape="1">
          <a:blip r:embed="rId3">
            <a:alphaModFix/>
          </a:blip>
          <a:srcRect/>
          <a:stretch/>
        </p:blipFill>
        <p:spPr>
          <a:xfrm>
            <a:off x="838199" y="3066654"/>
            <a:ext cx="4467447" cy="3366044"/>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Structure the Environment</a:t>
            </a:r>
            <a:endParaRPr dirty="0">
              <a:latin typeface="Georgia" panose="02040502050405020303" pitchFamily="18" charset="0"/>
              <a:ea typeface="Times New Roman"/>
              <a:cs typeface="Times New Roman"/>
              <a:sym typeface="Times New Roman"/>
            </a:endParaRPr>
          </a:p>
        </p:txBody>
      </p:sp>
      <p:sp>
        <p:nvSpPr>
          <p:cNvPr id="291" name="Google Shape;291;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30000"/>
              </a:lnSpc>
              <a:spcBef>
                <a:spcPts val="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Thoughtful schedule </a:t>
            </a:r>
            <a:endParaRPr sz="3600" dirty="0">
              <a:latin typeface="Georgia" panose="02040502050405020303" pitchFamily="18" charset="0"/>
            </a:endParaRPr>
          </a:p>
          <a:p>
            <a:pPr marL="228600" lvl="0" indent="-228600" algn="l" rtl="0">
              <a:lnSpc>
                <a:spcPct val="13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Planned environment</a:t>
            </a:r>
            <a:endParaRPr sz="3600" dirty="0">
              <a:latin typeface="Georgia" panose="02040502050405020303" pitchFamily="18" charset="0"/>
            </a:endParaRPr>
          </a:p>
          <a:p>
            <a:pPr marL="228600" lvl="0" indent="-228600" algn="l" rtl="0">
              <a:lnSpc>
                <a:spcPct val="13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Physical inclusion</a:t>
            </a:r>
            <a:endParaRPr sz="3600" dirty="0">
              <a:latin typeface="Georgia" panose="02040502050405020303" pitchFamily="18" charset="0"/>
            </a:endParaRPr>
          </a:p>
          <a:p>
            <a:pPr marL="228600" lvl="0" indent="-228600" algn="l" rtl="0">
              <a:lnSpc>
                <a:spcPct val="130000"/>
              </a:lnSpc>
              <a:spcBef>
                <a:spcPts val="1000"/>
              </a:spcBef>
              <a:spcAft>
                <a:spcPts val="0"/>
              </a:spcAft>
              <a:buClr>
                <a:schemeClr val="dk1"/>
              </a:buClr>
              <a:buSzPts val="3600"/>
              <a:buChar char="•"/>
            </a:pPr>
            <a:r>
              <a:rPr lang="en-US" sz="3600" dirty="0" smtClean="0">
                <a:latin typeface="Georgia" panose="02040502050405020303" pitchFamily="18" charset="0"/>
                <a:ea typeface="Times New Roman"/>
                <a:cs typeface="Times New Roman"/>
                <a:sym typeface="Times New Roman"/>
              </a:rPr>
              <a:t>Pro-social </a:t>
            </a:r>
            <a:r>
              <a:rPr lang="en-US" sz="3600" dirty="0">
                <a:latin typeface="Georgia" panose="02040502050405020303" pitchFamily="18" charset="0"/>
                <a:ea typeface="Times New Roman"/>
                <a:cs typeface="Times New Roman"/>
                <a:sym typeface="Times New Roman"/>
              </a:rPr>
              <a:t>class expectations </a:t>
            </a:r>
            <a:endParaRPr sz="3600" dirty="0">
              <a:latin typeface="Georgia" panose="02040502050405020303" pitchFamily="18" charset="0"/>
            </a:endParaRPr>
          </a:p>
          <a:p>
            <a:pPr marL="228600" lvl="0" indent="-228600" algn="l" rtl="0">
              <a:lnSpc>
                <a:spcPct val="13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Positive statements</a:t>
            </a:r>
            <a:endParaRPr sz="36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Thoughtful Schedule for </a:t>
            </a:r>
            <a:r>
              <a:rPr lang="en-US" dirty="0" smtClean="0">
                <a:latin typeface="Georgia" panose="02040502050405020303" pitchFamily="18" charset="0"/>
                <a:ea typeface="Times New Roman"/>
                <a:cs typeface="Times New Roman"/>
                <a:sym typeface="Times New Roman"/>
              </a:rPr>
              <a:t>Pro-social Behavior (Slide 1)</a:t>
            </a:r>
            <a:endParaRPr dirty="0">
              <a:latin typeface="Georgia" panose="02040502050405020303" pitchFamily="18" charset="0"/>
              <a:ea typeface="Times New Roman"/>
              <a:cs typeface="Times New Roman"/>
              <a:sym typeface="Times New Roman"/>
            </a:endParaRPr>
          </a:p>
        </p:txBody>
      </p:sp>
      <p:sp>
        <p:nvSpPr>
          <p:cNvPr id="298" name="Google Shape;298;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10000"/>
              </a:lnSpc>
              <a:spcBef>
                <a:spcPts val="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Balanced </a:t>
            </a:r>
            <a:endParaRPr sz="3600" dirty="0">
              <a:latin typeface="Georgia" panose="02040502050405020303" pitchFamily="18" charset="0"/>
            </a:endParaRPr>
          </a:p>
          <a:p>
            <a:pPr marL="228600" lvl="0" indent="-228600" algn="l" rtl="0">
              <a:lnSpc>
                <a:spcPct val="11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Predictable routine </a:t>
            </a:r>
            <a:endParaRPr sz="3600" dirty="0">
              <a:latin typeface="Georgia" panose="02040502050405020303" pitchFamily="18" charset="0"/>
            </a:endParaRPr>
          </a:p>
          <a:p>
            <a:pPr marL="228600" lvl="0" indent="-228600" algn="l" rtl="0">
              <a:lnSpc>
                <a:spcPct val="11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Advance warning if changes occur </a:t>
            </a:r>
            <a:endParaRPr sz="3600" dirty="0">
              <a:latin typeface="Georgia" panose="02040502050405020303" pitchFamily="18" charset="0"/>
            </a:endParaRPr>
          </a:p>
          <a:p>
            <a:pPr marL="228600" lvl="0" indent="-228600" algn="l" rtl="0">
              <a:lnSpc>
                <a:spcPct val="11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Alternative activities</a:t>
            </a:r>
            <a:endParaRPr sz="3600" dirty="0">
              <a:latin typeface="Georgia" panose="02040502050405020303" pitchFamily="18" charset="0"/>
            </a:endParaRPr>
          </a:p>
          <a:p>
            <a:pPr marL="228600" lvl="0" indent="-228600" algn="l" rtl="0">
              <a:lnSpc>
                <a:spcPct val="11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Short clean up with active child involvement</a:t>
            </a:r>
            <a:endParaRPr sz="36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Thoughtful Schedule for </a:t>
            </a:r>
            <a:r>
              <a:rPr lang="en-US" dirty="0" smtClean="0">
                <a:latin typeface="Georgia" panose="02040502050405020303" pitchFamily="18" charset="0"/>
                <a:ea typeface="Times New Roman"/>
                <a:cs typeface="Times New Roman"/>
                <a:sym typeface="Times New Roman"/>
              </a:rPr>
              <a:t>Pro-social Behavior (slide 2)</a:t>
            </a:r>
            <a:endParaRPr dirty="0">
              <a:latin typeface="Georgia" panose="02040502050405020303" pitchFamily="18" charset="0"/>
              <a:ea typeface="Times New Roman"/>
              <a:cs typeface="Times New Roman"/>
              <a:sym typeface="Times New Roman"/>
            </a:endParaRPr>
          </a:p>
        </p:txBody>
      </p:sp>
      <p:sp>
        <p:nvSpPr>
          <p:cNvPr id="305" name="Google Shape;305;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20000"/>
              </a:lnSpc>
              <a:spcBef>
                <a:spcPts val="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Pre-correction </a:t>
            </a:r>
            <a:endParaRPr sz="3600" dirty="0">
              <a:latin typeface="Georgia" panose="02040502050405020303" pitchFamily="18" charset="0"/>
            </a:endParaRPr>
          </a:p>
          <a:p>
            <a:pPr marL="228600" lvl="0" indent="-228600" algn="l" rtl="0">
              <a:lnSpc>
                <a:spcPct val="12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Planned transitions</a:t>
            </a:r>
            <a:endParaRPr sz="3600" dirty="0">
              <a:latin typeface="Georgia" panose="02040502050405020303" pitchFamily="18" charset="0"/>
            </a:endParaRPr>
          </a:p>
          <a:p>
            <a:pPr marL="228600" lvl="0" indent="-228600" algn="l" rtl="0">
              <a:lnSpc>
                <a:spcPct val="12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Materials set up in advance </a:t>
            </a:r>
            <a:endParaRPr sz="3600" dirty="0">
              <a:latin typeface="Georgia" panose="02040502050405020303" pitchFamily="18" charset="0"/>
            </a:endParaRPr>
          </a:p>
          <a:p>
            <a:pPr marL="228600" lvl="0" indent="-228600" algn="l" rtl="0">
              <a:lnSpc>
                <a:spcPct val="12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Quick starts for activities and defined teacher roles</a:t>
            </a:r>
            <a:endParaRPr sz="36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 </a:t>
            </a:r>
            <a:r>
              <a:rPr lang="en-US" dirty="0">
                <a:latin typeface="Georgia" panose="02040502050405020303" pitchFamily="18" charset="0"/>
                <a:ea typeface="Times New Roman"/>
                <a:cs typeface="Times New Roman"/>
                <a:sym typeface="Times New Roman"/>
                <a:hlinkClick r:id="rId3" tooltip="website link"/>
              </a:rPr>
              <a:t>5 Minute Glove </a:t>
            </a:r>
            <a:endParaRPr dirty="0">
              <a:latin typeface="Georgia" panose="02040502050405020303" pitchFamily="18" charset="0"/>
              <a:ea typeface="Times New Roman"/>
              <a:cs typeface="Times New Roman"/>
              <a:sym typeface="Times New Roman"/>
            </a:endParaRPr>
          </a:p>
        </p:txBody>
      </p:sp>
      <p:pic>
        <p:nvPicPr>
          <p:cNvPr id="312" name="Google Shape;312;p50" descr="&quot;&quot;"/>
          <p:cNvPicPr preferRelativeResize="0">
            <a:picLocks noGrp="1"/>
          </p:cNvPicPr>
          <p:nvPr>
            <p:ph type="body" idx="1"/>
          </p:nvPr>
        </p:nvPicPr>
        <p:blipFill rotWithShape="1">
          <a:blip r:embed="rId4">
            <a:alphaModFix/>
          </a:blip>
          <a:srcRect/>
          <a:stretch/>
        </p:blipFill>
        <p:spPr>
          <a:xfrm>
            <a:off x="3194049" y="1584251"/>
            <a:ext cx="5844443" cy="4324180"/>
          </a:xfrm>
          <a:prstGeom prst="rect">
            <a:avLst/>
          </a:prstGeom>
          <a:noFill/>
          <a:ln>
            <a:noFill/>
          </a:ln>
        </p:spPr>
      </p:pic>
      <p:sp>
        <p:nvSpPr>
          <p:cNvPr id="2" name="Rectangle 1"/>
          <p:cNvSpPr/>
          <p:nvPr/>
        </p:nvSpPr>
        <p:spPr>
          <a:xfrm>
            <a:off x="838200" y="6176963"/>
            <a:ext cx="6463629" cy="461665"/>
          </a:xfrm>
          <a:prstGeom prst="rect">
            <a:avLst/>
          </a:prstGeom>
        </p:spPr>
        <p:txBody>
          <a:bodyPr wrap="none">
            <a:spAutoFit/>
          </a:bodyPr>
          <a:lstStyle/>
          <a:p>
            <a:pPr lvl="0"/>
            <a:r>
              <a:rPr lang="en-US" sz="2400" dirty="0">
                <a:solidFill>
                  <a:schemeClr val="tx1"/>
                </a:solidFill>
                <a:latin typeface="Georgia" panose="02040502050405020303" pitchFamily="18" charset="0"/>
              </a:rPr>
              <a:t>Retrieved from </a:t>
            </a:r>
            <a:r>
              <a:rPr lang="en-US" sz="2400" u="sng" dirty="0">
                <a:solidFill>
                  <a:schemeClr val="tx1"/>
                </a:solidFill>
                <a:latin typeface="Georgia" panose="02040502050405020303" pitchFamily="18" charset="0"/>
                <a:hlinkClick r:id="rId3" tooltip="web link"/>
              </a:rPr>
              <a:t>https://vimeo.com/194715354</a:t>
            </a:r>
            <a:endParaRPr lang="en-US" sz="2400" dirty="0">
              <a:solidFill>
                <a:schemeClr val="tx1"/>
              </a:solidFill>
              <a:latin typeface="Georgia" panose="02040502050405020303"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Planned Environments</a:t>
            </a:r>
            <a:endParaRPr dirty="0">
              <a:latin typeface="Georgia" panose="02040502050405020303" pitchFamily="18" charset="0"/>
              <a:ea typeface="Times New Roman"/>
              <a:cs typeface="Times New Roman"/>
              <a:sym typeface="Times New Roman"/>
            </a:endParaRPr>
          </a:p>
        </p:txBody>
      </p:sp>
      <p:sp>
        <p:nvSpPr>
          <p:cNvPr id="320" name="Google Shape;320;p51"/>
          <p:cNvSpPr txBox="1">
            <a:spLocks noGrp="1"/>
          </p:cNvSpPr>
          <p:nvPr>
            <p:ph type="body" idx="1"/>
          </p:nvPr>
        </p:nvSpPr>
        <p:spPr>
          <a:xfrm>
            <a:off x="838200" y="1825625"/>
            <a:ext cx="5181600" cy="482050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3330"/>
              <a:buChar char="•"/>
            </a:pPr>
            <a:r>
              <a:rPr lang="en-US" sz="3600" dirty="0">
                <a:latin typeface="Georgia" panose="02040502050405020303" pitchFamily="18" charset="0"/>
                <a:ea typeface="Times New Roman"/>
                <a:cs typeface="Times New Roman"/>
                <a:sym typeface="Times New Roman"/>
              </a:rPr>
              <a:t>Ensure physical inclusion</a:t>
            </a:r>
            <a:endParaRPr sz="3600"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330"/>
              <a:buChar char="•"/>
            </a:pPr>
            <a:r>
              <a:rPr lang="en-US" sz="3600" dirty="0">
                <a:latin typeface="Georgia" panose="02040502050405020303" pitchFamily="18" charset="0"/>
                <a:ea typeface="Times New Roman"/>
                <a:cs typeface="Times New Roman"/>
                <a:sym typeface="Times New Roman"/>
              </a:rPr>
              <a:t>Socio-dramatic materials in each center (social toys)</a:t>
            </a:r>
            <a:endParaRPr sz="3600"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330"/>
              <a:buChar char="•"/>
            </a:pPr>
            <a:r>
              <a:rPr lang="en-US" sz="3600" dirty="0">
                <a:latin typeface="Georgia" panose="02040502050405020303" pitchFamily="18" charset="0"/>
                <a:ea typeface="Times New Roman"/>
                <a:cs typeface="Times New Roman"/>
                <a:sym typeface="Times New Roman"/>
              </a:rPr>
              <a:t>Plan groupings of children with and without disabilities</a:t>
            </a:r>
            <a:endParaRPr sz="3600" dirty="0">
              <a:latin typeface="Georgia" panose="02040502050405020303" pitchFamily="18" charset="0"/>
            </a:endParaRPr>
          </a:p>
          <a:p>
            <a:pPr marL="0" lvl="0" indent="0" algn="l" rtl="0">
              <a:lnSpc>
                <a:spcPct val="100000"/>
              </a:lnSpc>
              <a:spcBef>
                <a:spcPts val="1000"/>
              </a:spcBef>
              <a:spcAft>
                <a:spcPts val="0"/>
              </a:spcAft>
              <a:buClr>
                <a:schemeClr val="dk1"/>
              </a:buClr>
              <a:buSzPts val="3330"/>
              <a:buNone/>
            </a:pPr>
            <a:endParaRPr sz="3600" dirty="0">
              <a:latin typeface="Georgia" panose="02040502050405020303" pitchFamily="18" charset="0"/>
            </a:endParaRPr>
          </a:p>
        </p:txBody>
      </p:sp>
      <p:sp>
        <p:nvSpPr>
          <p:cNvPr id="321" name="Google Shape;321;p5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p>
            <a:pPr marL="228600" lvl="0" indent="-247523" algn="l" rtl="0">
              <a:lnSpc>
                <a:spcPct val="100000"/>
              </a:lnSpc>
              <a:spcBef>
                <a:spcPts val="0"/>
              </a:spcBef>
              <a:spcAft>
                <a:spcPts val="0"/>
              </a:spcAft>
              <a:buClr>
                <a:schemeClr val="dk1"/>
              </a:buClr>
              <a:buSzPts val="3350"/>
              <a:buChar char="•"/>
            </a:pPr>
            <a:r>
              <a:rPr lang="en-US" sz="3600" dirty="0" smtClean="0">
                <a:latin typeface="Georgia" panose="02040502050405020303" pitchFamily="18" charset="0"/>
                <a:ea typeface="Times New Roman"/>
                <a:cs typeface="Times New Roman"/>
                <a:sym typeface="Times New Roman"/>
              </a:rPr>
              <a:t>Plan teacher-structured activities</a:t>
            </a:r>
          </a:p>
          <a:p>
            <a:pPr marL="228600" lvl="0" indent="-247523" algn="l" rtl="0">
              <a:lnSpc>
                <a:spcPct val="100000"/>
              </a:lnSpc>
              <a:spcBef>
                <a:spcPts val="0"/>
              </a:spcBef>
              <a:spcAft>
                <a:spcPts val="0"/>
              </a:spcAft>
              <a:buClr>
                <a:schemeClr val="dk1"/>
              </a:buClr>
              <a:buSzPts val="3350"/>
              <a:buChar char="•"/>
            </a:pPr>
            <a:r>
              <a:rPr lang="en-US" sz="3600" dirty="0" smtClean="0">
                <a:latin typeface="Georgia" panose="02040502050405020303" pitchFamily="18" charset="0"/>
                <a:ea typeface="Times New Roman"/>
                <a:cs typeface="Times New Roman"/>
                <a:sym typeface="Times New Roman"/>
              </a:rPr>
              <a:t>Well </a:t>
            </a:r>
            <a:r>
              <a:rPr lang="en-US" sz="3600" dirty="0">
                <a:latin typeface="Georgia" panose="02040502050405020303" pitchFamily="18" charset="0"/>
                <a:ea typeface="Times New Roman"/>
                <a:cs typeface="Times New Roman"/>
                <a:sym typeface="Times New Roman"/>
              </a:rPr>
              <a:t>defined areas</a:t>
            </a:r>
            <a:endParaRPr sz="3600" dirty="0">
              <a:latin typeface="Georgia" panose="02040502050405020303" pitchFamily="18" charset="0"/>
            </a:endParaRPr>
          </a:p>
          <a:p>
            <a:pPr marL="228600" lvl="0" indent="-247523" algn="l" rtl="0">
              <a:lnSpc>
                <a:spcPct val="100000"/>
              </a:lnSpc>
              <a:spcBef>
                <a:spcPts val="1000"/>
              </a:spcBef>
              <a:spcAft>
                <a:spcPts val="0"/>
              </a:spcAft>
              <a:buClr>
                <a:schemeClr val="dk1"/>
              </a:buClr>
              <a:buSzPts val="3350"/>
              <a:buChar char="•"/>
            </a:pPr>
            <a:r>
              <a:rPr lang="en-US" sz="3600" dirty="0">
                <a:latin typeface="Georgia" panose="02040502050405020303" pitchFamily="18" charset="0"/>
                <a:ea typeface="Times New Roman"/>
                <a:cs typeface="Times New Roman"/>
                <a:sym typeface="Times New Roman"/>
              </a:rPr>
              <a:t>Quiet and loud zones</a:t>
            </a:r>
            <a:endParaRPr sz="3600" dirty="0">
              <a:latin typeface="Georgia" panose="02040502050405020303" pitchFamily="18" charset="0"/>
            </a:endParaRPr>
          </a:p>
          <a:p>
            <a:pPr marL="228600" lvl="0" indent="-247523" algn="l" rtl="0">
              <a:lnSpc>
                <a:spcPct val="100000"/>
              </a:lnSpc>
              <a:spcBef>
                <a:spcPts val="1000"/>
              </a:spcBef>
              <a:spcAft>
                <a:spcPts val="0"/>
              </a:spcAft>
              <a:buClr>
                <a:schemeClr val="dk1"/>
              </a:buClr>
              <a:buSzPts val="3350"/>
              <a:buChar char="•"/>
            </a:pPr>
            <a:r>
              <a:rPr lang="en-US" sz="3600" dirty="0">
                <a:latin typeface="Georgia" panose="02040502050405020303" pitchFamily="18" charset="0"/>
                <a:ea typeface="Times New Roman"/>
                <a:cs typeface="Times New Roman"/>
                <a:sym typeface="Times New Roman"/>
              </a:rPr>
              <a:t>Quiet spot</a:t>
            </a:r>
            <a:endParaRPr sz="36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Well Defined Areas</a:t>
            </a:r>
            <a:endParaRPr dirty="0">
              <a:latin typeface="Georgia" panose="02040502050405020303" pitchFamily="18" charset="0"/>
              <a:ea typeface="Times New Roman"/>
              <a:cs typeface="Times New Roman"/>
              <a:sym typeface="Times New Roman"/>
            </a:endParaRPr>
          </a:p>
        </p:txBody>
      </p:sp>
      <p:pic>
        <p:nvPicPr>
          <p:cNvPr id="328" name="Google Shape;328;p52" descr="Classroom with shelving used to divide spaces"/>
          <p:cNvPicPr preferRelativeResize="0">
            <a:picLocks noGrp="1"/>
          </p:cNvPicPr>
          <p:nvPr>
            <p:ph type="body" idx="1"/>
          </p:nvPr>
        </p:nvPicPr>
        <p:blipFill rotWithShape="1">
          <a:blip r:embed="rId3">
            <a:alphaModFix/>
          </a:blip>
          <a:srcRect/>
          <a:stretch/>
        </p:blipFill>
        <p:spPr>
          <a:xfrm>
            <a:off x="2977117" y="1690688"/>
            <a:ext cx="6634716" cy="4720745"/>
          </a:xfrm>
          <a:prstGeom prst="rect">
            <a:avLst/>
          </a:prstGeom>
          <a:solidFill>
            <a:srgbClr val="ECECEC"/>
          </a:solidFill>
          <a:ln w="88900" cap="sq" cmpd="sng">
            <a:solidFill>
              <a:srgbClr val="FFFFFF"/>
            </a:solid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Physical Inclusion</a:t>
            </a:r>
            <a:endParaRPr dirty="0">
              <a:latin typeface="Georgia" panose="02040502050405020303" pitchFamily="18" charset="0"/>
              <a:ea typeface="Times New Roman"/>
              <a:cs typeface="Times New Roman"/>
              <a:sym typeface="Times New Roman"/>
            </a:endParaRPr>
          </a:p>
        </p:txBody>
      </p:sp>
      <p:sp>
        <p:nvSpPr>
          <p:cNvPr id="335" name="Google Shape;335;p53"/>
          <p:cNvSpPr txBox="1">
            <a:spLocks noGrp="1"/>
          </p:cNvSpPr>
          <p:nvPr>
            <p:ph type="body" idx="1"/>
          </p:nvPr>
        </p:nvSpPr>
        <p:spPr>
          <a:xfrm>
            <a:off x="838200" y="1690688"/>
            <a:ext cx="10515600" cy="4486275"/>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3600"/>
              <a:buNone/>
            </a:pPr>
            <a:r>
              <a:rPr lang="en-US" sz="4000" dirty="0">
                <a:latin typeface="Georgia" panose="02040502050405020303" pitchFamily="18" charset="0"/>
                <a:ea typeface="Times New Roman"/>
                <a:cs typeface="Times New Roman"/>
                <a:sym typeface="Times New Roman"/>
              </a:rPr>
              <a:t>Children should:</a:t>
            </a:r>
            <a:endParaRPr sz="4000" dirty="0">
              <a:latin typeface="Georgia" panose="02040502050405020303" pitchFamily="18" charset="0"/>
            </a:endParaRPr>
          </a:p>
          <a:p>
            <a:pPr marL="685800" lvl="1" indent="-228600" algn="l" rtl="0">
              <a:lnSpc>
                <a:spcPct val="100000"/>
              </a:lnSpc>
              <a:spcBef>
                <a:spcPts val="500"/>
              </a:spcBef>
              <a:spcAft>
                <a:spcPts val="0"/>
              </a:spcAft>
              <a:buClr>
                <a:schemeClr val="dk1"/>
              </a:buClr>
              <a:buSzPts val="3200"/>
              <a:buChar char="•"/>
            </a:pPr>
            <a:r>
              <a:rPr lang="en-US" sz="3600" dirty="0">
                <a:latin typeface="Georgia" panose="02040502050405020303" pitchFamily="18" charset="0"/>
                <a:ea typeface="Times New Roman"/>
                <a:cs typeface="Times New Roman"/>
                <a:sym typeface="Times New Roman"/>
              </a:rPr>
              <a:t>Have access to all toys and materials and all parts of the room</a:t>
            </a:r>
            <a:endParaRPr sz="3600" dirty="0">
              <a:latin typeface="Georgia" panose="02040502050405020303" pitchFamily="18" charset="0"/>
            </a:endParaRPr>
          </a:p>
          <a:p>
            <a:pPr marL="685800" lvl="1" indent="-228600" algn="l" rtl="0">
              <a:lnSpc>
                <a:spcPct val="100000"/>
              </a:lnSpc>
              <a:spcBef>
                <a:spcPts val="500"/>
              </a:spcBef>
              <a:spcAft>
                <a:spcPts val="0"/>
              </a:spcAft>
              <a:buClr>
                <a:schemeClr val="dk1"/>
              </a:buClr>
              <a:buSzPts val="3200"/>
              <a:buChar char="•"/>
            </a:pPr>
            <a:r>
              <a:rPr lang="en-US" sz="3600" dirty="0">
                <a:latin typeface="Georgia" panose="02040502050405020303" pitchFamily="18" charset="0"/>
                <a:ea typeface="Times New Roman"/>
                <a:cs typeface="Times New Roman"/>
                <a:sym typeface="Times New Roman"/>
              </a:rPr>
              <a:t>Be at the “same level” as other children (e.g., sitting, standing)</a:t>
            </a:r>
            <a:endParaRPr sz="3600" dirty="0">
              <a:latin typeface="Georgia" panose="02040502050405020303" pitchFamily="18" charset="0"/>
            </a:endParaRPr>
          </a:p>
          <a:p>
            <a:pPr marL="685800" lvl="1" indent="-228600" algn="l" rtl="0">
              <a:lnSpc>
                <a:spcPct val="100000"/>
              </a:lnSpc>
              <a:spcBef>
                <a:spcPts val="500"/>
              </a:spcBef>
              <a:spcAft>
                <a:spcPts val="0"/>
              </a:spcAft>
              <a:buClr>
                <a:schemeClr val="dk1"/>
              </a:buClr>
              <a:buSzPts val="3200"/>
              <a:buChar char="•"/>
            </a:pPr>
            <a:r>
              <a:rPr lang="en-US" sz="3600" dirty="0">
                <a:latin typeface="Georgia" panose="02040502050405020303" pitchFamily="18" charset="0"/>
                <a:ea typeface="Times New Roman"/>
                <a:cs typeface="Times New Roman"/>
                <a:sym typeface="Times New Roman"/>
              </a:rPr>
              <a:t>Participate in all activities (e.g., adapt materials)</a:t>
            </a:r>
            <a:endParaRPr sz="36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Strategy: Social Toys</a:t>
            </a:r>
            <a:endParaRPr dirty="0">
              <a:latin typeface="Georgia" panose="02040502050405020303" pitchFamily="18" charset="0"/>
              <a:ea typeface="Times New Roman"/>
              <a:cs typeface="Times New Roman"/>
              <a:sym typeface="Times New Roman"/>
            </a:endParaRPr>
          </a:p>
        </p:txBody>
      </p:sp>
      <p:sp>
        <p:nvSpPr>
          <p:cNvPr id="342" name="Google Shape;342;p54"/>
          <p:cNvSpPr txBox="1">
            <a:spLocks noGrp="1"/>
          </p:cNvSpPr>
          <p:nvPr>
            <p:ph type="body" idx="1"/>
          </p:nvPr>
        </p:nvSpPr>
        <p:spPr>
          <a:xfrm>
            <a:off x="838200" y="1689273"/>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3600"/>
              <a:buNone/>
            </a:pPr>
            <a:r>
              <a:rPr lang="en-US" sz="4000" dirty="0">
                <a:latin typeface="Georgia" panose="02040502050405020303" pitchFamily="18" charset="0"/>
                <a:ea typeface="Times New Roman"/>
                <a:cs typeface="Times New Roman"/>
                <a:sym typeface="Times New Roman"/>
              </a:rPr>
              <a:t>Turn to the person sitting on your right and together list toys or materials in your classrooms that encourage social</a:t>
            </a:r>
            <a:r>
              <a:rPr lang="en-US" sz="4000" dirty="0">
                <a:latin typeface="Georgia" panose="02040502050405020303" pitchFamily="18" charset="0"/>
              </a:rPr>
              <a:t> </a:t>
            </a:r>
            <a:r>
              <a:rPr lang="en-US" sz="4000" dirty="0">
                <a:latin typeface="Georgia" panose="02040502050405020303" pitchFamily="18" charset="0"/>
                <a:ea typeface="Times New Roman"/>
                <a:cs typeface="Times New Roman"/>
                <a:sym typeface="Times New Roman"/>
              </a:rPr>
              <a:t>interaction.</a:t>
            </a:r>
            <a:endParaRPr sz="4000" dirty="0">
              <a:latin typeface="Georgia" panose="02040502050405020303" pitchFamily="18" charset="0"/>
            </a:endParaRPr>
          </a:p>
        </p:txBody>
      </p:sp>
      <p:pic>
        <p:nvPicPr>
          <p:cNvPr id="343" name="Google Shape;343;p54" descr="&quot;&quot;"/>
          <p:cNvPicPr preferRelativeResize="0"/>
          <p:nvPr/>
        </p:nvPicPr>
        <p:blipFill rotWithShape="1">
          <a:blip r:embed="rId3">
            <a:alphaModFix/>
          </a:blip>
          <a:srcRect l="12754" r="12746"/>
          <a:stretch/>
        </p:blipFill>
        <p:spPr>
          <a:xfrm>
            <a:off x="5146417" y="3864942"/>
            <a:ext cx="3774558" cy="2846535"/>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Strategy: Planned Groupings</a:t>
            </a:r>
            <a:endParaRPr dirty="0">
              <a:latin typeface="Georgia" panose="02040502050405020303" pitchFamily="18" charset="0"/>
              <a:ea typeface="Times New Roman"/>
              <a:cs typeface="Times New Roman"/>
              <a:sym typeface="Times New Roman"/>
            </a:endParaRPr>
          </a:p>
        </p:txBody>
      </p:sp>
      <p:sp>
        <p:nvSpPr>
          <p:cNvPr id="350" name="Google Shape;350;p5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571500" lvl="0" indent="-571500" algn="l" rtl="0">
              <a:lnSpc>
                <a:spcPct val="100000"/>
              </a:lnSpc>
              <a:spcBef>
                <a:spcPts val="0"/>
              </a:spcBef>
              <a:spcAft>
                <a:spcPts val="0"/>
              </a:spcAft>
              <a:buClr>
                <a:schemeClr val="dk1"/>
              </a:buClr>
              <a:buSzPts val="3600"/>
              <a:buFont typeface="Arial" panose="020B0604020202020204" pitchFamily="34" charset="0"/>
              <a:buChar char="•"/>
            </a:pPr>
            <a:r>
              <a:rPr lang="en-US" sz="3600" dirty="0">
                <a:latin typeface="Georgia" panose="02040502050405020303" pitchFamily="18" charset="0"/>
                <a:ea typeface="Times New Roman"/>
                <a:cs typeface="Times New Roman"/>
                <a:sym typeface="Times New Roman"/>
              </a:rPr>
              <a:t>Small groups include children with disabilities and typically developing children</a:t>
            </a:r>
            <a:endParaRPr dirty="0">
              <a:latin typeface="Georgia" panose="02040502050405020303" pitchFamily="18" charset="0"/>
            </a:endParaRPr>
          </a:p>
          <a:p>
            <a:pPr marL="285750" lvl="0" indent="-285750" algn="l" rtl="0">
              <a:lnSpc>
                <a:spcPct val="100000"/>
              </a:lnSpc>
              <a:spcBef>
                <a:spcPts val="1000"/>
              </a:spcBef>
              <a:spcAft>
                <a:spcPts val="0"/>
              </a:spcAft>
              <a:buClr>
                <a:schemeClr val="dk1"/>
              </a:buClr>
              <a:buSzPts val="1800"/>
              <a:buFont typeface="Arial" panose="020B0604020202020204" pitchFamily="34" charset="0"/>
              <a:buChar char="•"/>
            </a:pPr>
            <a:endParaRPr sz="1800" dirty="0">
              <a:latin typeface="Georgia" panose="02040502050405020303" pitchFamily="18" charset="0"/>
              <a:ea typeface="Times New Roman"/>
              <a:cs typeface="Times New Roman"/>
              <a:sym typeface="Times New Roman"/>
            </a:endParaRPr>
          </a:p>
          <a:p>
            <a:pPr marL="571500" lvl="0" indent="-571500" algn="l" rtl="0">
              <a:lnSpc>
                <a:spcPct val="100000"/>
              </a:lnSpc>
              <a:spcBef>
                <a:spcPts val="1000"/>
              </a:spcBef>
              <a:spcAft>
                <a:spcPts val="0"/>
              </a:spcAft>
              <a:buClr>
                <a:schemeClr val="dk1"/>
              </a:buClr>
              <a:buSzPts val="3600"/>
              <a:buFont typeface="Arial" panose="020B0604020202020204" pitchFamily="34" charset="0"/>
              <a:buChar char="•"/>
            </a:pPr>
            <a:r>
              <a:rPr lang="en-US" sz="3600" dirty="0">
                <a:latin typeface="Georgia" panose="02040502050405020303" pitchFamily="18" charset="0"/>
                <a:ea typeface="Times New Roman"/>
                <a:cs typeface="Times New Roman"/>
                <a:sym typeface="Times New Roman"/>
              </a:rPr>
              <a:t>Avoid “shadowing”</a:t>
            </a:r>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Support Children to Develop Friendships</a:t>
            </a:r>
            <a:endParaRPr dirty="0">
              <a:latin typeface="Georgia" panose="02040502050405020303" pitchFamily="18" charset="0"/>
              <a:ea typeface="Times New Roman"/>
              <a:cs typeface="Times New Roman"/>
              <a:sym typeface="Times New Roman"/>
            </a:endParaRPr>
          </a:p>
        </p:txBody>
      </p:sp>
      <p:pic>
        <p:nvPicPr>
          <p:cNvPr id="357" name="Google Shape;357;p56" descr="&quot;&quot;"/>
          <p:cNvPicPr preferRelativeResize="0">
            <a:picLocks noGrp="1"/>
          </p:cNvPicPr>
          <p:nvPr>
            <p:ph type="body" idx="1"/>
          </p:nvPr>
        </p:nvPicPr>
        <p:blipFill rotWithShape="1">
          <a:blip r:embed="rId3">
            <a:alphaModFix/>
          </a:blip>
          <a:srcRect/>
          <a:stretch/>
        </p:blipFill>
        <p:spPr>
          <a:xfrm>
            <a:off x="3524291" y="1690688"/>
            <a:ext cx="4686216" cy="4351338"/>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838200" y="365126"/>
            <a:ext cx="10515600" cy="114029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smtClean="0">
                <a:latin typeface="Georgia" panose="02040502050405020303" pitchFamily="18" charset="0"/>
                <a:ea typeface="Times New Roman"/>
                <a:cs typeface="Times New Roman"/>
                <a:sym typeface="Times New Roman"/>
              </a:rPr>
              <a:t>Mirror, mirror </a:t>
            </a:r>
            <a:endParaRPr dirty="0">
              <a:latin typeface="Georgia" panose="02040502050405020303" pitchFamily="18" charset="0"/>
              <a:ea typeface="Times New Roman"/>
              <a:cs typeface="Times New Roman"/>
              <a:sym typeface="Times New Roman"/>
            </a:endParaRPr>
          </a:p>
        </p:txBody>
      </p:sp>
      <p:pic>
        <p:nvPicPr>
          <p:cNvPr id="169" name="Google Shape;169;p30" descr="Young girl looking at reflection in mirror. "/>
          <p:cNvPicPr preferRelativeResize="0"/>
          <p:nvPr/>
        </p:nvPicPr>
        <p:blipFill>
          <a:blip r:embed="rId3">
            <a:alphaModFix/>
          </a:blip>
          <a:stretch>
            <a:fillRect/>
          </a:stretch>
        </p:blipFill>
        <p:spPr>
          <a:xfrm>
            <a:off x="2857245" y="1690689"/>
            <a:ext cx="5903983" cy="4486288"/>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Teacher-Structured Activities</a:t>
            </a:r>
            <a:endParaRPr dirty="0">
              <a:latin typeface="Georgia" panose="02040502050405020303" pitchFamily="18" charset="0"/>
              <a:ea typeface="Times New Roman"/>
              <a:cs typeface="Times New Roman"/>
              <a:sym typeface="Times New Roman"/>
            </a:endParaRPr>
          </a:p>
        </p:txBody>
      </p:sp>
      <p:sp>
        <p:nvSpPr>
          <p:cNvPr id="365" name="Google Shape;365;p5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ct val="100000"/>
              <a:buChar char="•"/>
            </a:pPr>
            <a:r>
              <a:rPr lang="en-US" sz="4000" dirty="0">
                <a:latin typeface="Georgia" panose="02040502050405020303" pitchFamily="18" charset="0"/>
                <a:ea typeface="Times New Roman"/>
                <a:cs typeface="Times New Roman"/>
                <a:sym typeface="Times New Roman"/>
              </a:rPr>
              <a:t>Modify songs and </a:t>
            </a:r>
            <a:r>
              <a:rPr lang="en-US" sz="4000" dirty="0" smtClean="0">
                <a:latin typeface="Georgia" panose="02040502050405020303" pitchFamily="18" charset="0"/>
                <a:ea typeface="Times New Roman"/>
                <a:cs typeface="Times New Roman"/>
                <a:sym typeface="Times New Roman"/>
              </a:rPr>
              <a:t>activities</a:t>
            </a:r>
          </a:p>
          <a:p>
            <a:pPr marL="228600" lvl="0" indent="-228600" algn="l" rtl="0">
              <a:lnSpc>
                <a:spcPct val="100000"/>
              </a:lnSpc>
              <a:spcBef>
                <a:spcPts val="0"/>
              </a:spcBef>
              <a:spcAft>
                <a:spcPts val="0"/>
              </a:spcAft>
              <a:buClr>
                <a:schemeClr val="dk1"/>
              </a:buClr>
              <a:buSzPct val="100000"/>
              <a:buChar char="•"/>
            </a:pPr>
            <a:endParaRPr sz="2000" dirty="0">
              <a:latin typeface="Georgia" panose="02040502050405020303" pitchFamily="18" charset="0"/>
              <a:ea typeface="Times New Roman"/>
              <a:cs typeface="Times New Roman"/>
              <a:sym typeface="Times New Roman"/>
            </a:endParaRPr>
          </a:p>
          <a:p>
            <a:pPr marL="228600" lvl="0" indent="-228600" algn="l" rtl="0">
              <a:lnSpc>
                <a:spcPct val="100000"/>
              </a:lnSpc>
              <a:spcBef>
                <a:spcPts val="1000"/>
              </a:spcBef>
              <a:spcAft>
                <a:spcPts val="0"/>
              </a:spcAft>
              <a:buClr>
                <a:schemeClr val="dk1"/>
              </a:buClr>
              <a:buSzPct val="100000"/>
              <a:buChar char="•"/>
            </a:pPr>
            <a:r>
              <a:rPr lang="en-US" sz="4000" dirty="0">
                <a:latin typeface="Georgia" panose="02040502050405020303" pitchFamily="18" charset="0"/>
                <a:ea typeface="Times New Roman"/>
                <a:cs typeface="Times New Roman"/>
                <a:sym typeface="Times New Roman"/>
              </a:rPr>
              <a:t>Provide cooperative materials</a:t>
            </a:r>
            <a:endParaRPr sz="4000" dirty="0">
              <a:latin typeface="Georgia" panose="02040502050405020303" pitchFamily="18" charset="0"/>
            </a:endParaRPr>
          </a:p>
          <a:p>
            <a:pPr marL="228600" lvl="0" indent="-50800" algn="l" rtl="0">
              <a:lnSpc>
                <a:spcPct val="120000"/>
              </a:lnSpc>
              <a:spcBef>
                <a:spcPts val="1000"/>
              </a:spcBef>
              <a:spcAft>
                <a:spcPts val="0"/>
              </a:spcAft>
              <a:buClr>
                <a:schemeClr val="dk1"/>
              </a:buClr>
              <a:buSzPts val="2800"/>
              <a:buNone/>
            </a:pPr>
            <a:endParaRPr dirty="0">
              <a:latin typeface="Georgia" panose="02040502050405020303" pitchFamily="18" charset="0"/>
              <a:ea typeface="Times New Roman"/>
              <a:cs typeface="Times New Roman"/>
              <a:sym typeface="Times New Roman"/>
            </a:endParaRPr>
          </a:p>
        </p:txBody>
      </p:sp>
      <p:pic>
        <p:nvPicPr>
          <p:cNvPr id="366" name="Google Shape;366;p57" descr="&quot;&quot;"/>
          <p:cNvPicPr preferRelativeResize="0"/>
          <p:nvPr/>
        </p:nvPicPr>
        <p:blipFill rotWithShape="1">
          <a:blip r:embed="rId3">
            <a:alphaModFix/>
          </a:blip>
          <a:srcRect/>
          <a:stretch/>
        </p:blipFill>
        <p:spPr>
          <a:xfrm>
            <a:off x="8147133" y="1825626"/>
            <a:ext cx="3505891" cy="3538112"/>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Teacher-Structured Activities </a:t>
            </a:r>
            <a:r>
              <a:rPr lang="en-US" sz="3200" dirty="0">
                <a:latin typeface="Georgia" panose="02040502050405020303" pitchFamily="18" charset="0"/>
                <a:ea typeface="Times New Roman"/>
                <a:cs typeface="Times New Roman"/>
                <a:sym typeface="Times New Roman"/>
              </a:rPr>
              <a:t>(</a:t>
            </a:r>
            <a:r>
              <a:rPr lang="en-US" sz="3200" dirty="0" err="1" smtClean="0">
                <a:latin typeface="Georgia" panose="02040502050405020303" pitchFamily="18" charset="0"/>
                <a:ea typeface="Times New Roman"/>
                <a:cs typeface="Times New Roman"/>
                <a:sym typeface="Times New Roman"/>
              </a:rPr>
              <a:t>con’t</a:t>
            </a:r>
            <a:r>
              <a:rPr lang="en-US" sz="3200" dirty="0" smtClean="0">
                <a:latin typeface="Georgia" panose="02040502050405020303" pitchFamily="18" charset="0"/>
                <a:ea typeface="Times New Roman"/>
                <a:cs typeface="Times New Roman"/>
                <a:sym typeface="Times New Roman"/>
              </a:rPr>
              <a:t>.)</a:t>
            </a:r>
            <a:endParaRPr sz="3200" dirty="0">
              <a:latin typeface="Georgia" panose="02040502050405020303" pitchFamily="18" charset="0"/>
            </a:endParaRPr>
          </a:p>
        </p:txBody>
      </p:sp>
      <p:sp>
        <p:nvSpPr>
          <p:cNvPr id="373" name="Google Shape;373;p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ct val="100000"/>
              <a:buChar char="•"/>
            </a:pPr>
            <a:r>
              <a:rPr lang="en-US" sz="4000" dirty="0">
                <a:latin typeface="Georgia" panose="02040502050405020303" pitchFamily="18" charset="0"/>
                <a:ea typeface="Times New Roman"/>
                <a:cs typeface="Times New Roman"/>
                <a:sym typeface="Times New Roman"/>
              </a:rPr>
              <a:t>Direct modeling and modeling with </a:t>
            </a:r>
            <a:r>
              <a:rPr lang="en-US" sz="4000" dirty="0" smtClean="0">
                <a:latin typeface="Georgia" panose="02040502050405020303" pitchFamily="18" charset="0"/>
                <a:ea typeface="Times New Roman"/>
                <a:cs typeface="Times New Roman"/>
                <a:sym typeface="Times New Roman"/>
              </a:rPr>
              <a:t>puppets</a:t>
            </a:r>
          </a:p>
          <a:p>
            <a:pPr marL="228600" lvl="0" indent="-228600" algn="l" rtl="0">
              <a:lnSpc>
                <a:spcPct val="100000"/>
              </a:lnSpc>
              <a:spcBef>
                <a:spcPts val="0"/>
              </a:spcBef>
              <a:spcAft>
                <a:spcPts val="0"/>
              </a:spcAft>
              <a:buClr>
                <a:schemeClr val="dk1"/>
              </a:buClr>
              <a:buSzPct val="100000"/>
              <a:buChar char="•"/>
            </a:pPr>
            <a:endParaRPr sz="2000" dirty="0">
              <a:latin typeface="Georgia" panose="02040502050405020303" pitchFamily="18" charset="0"/>
            </a:endParaRPr>
          </a:p>
          <a:p>
            <a:pPr marL="228600" lvl="0" indent="-228600" algn="l" rtl="0">
              <a:lnSpc>
                <a:spcPct val="100000"/>
              </a:lnSpc>
              <a:spcBef>
                <a:spcPts val="1000"/>
              </a:spcBef>
              <a:spcAft>
                <a:spcPts val="0"/>
              </a:spcAft>
              <a:buClr>
                <a:schemeClr val="dk1"/>
              </a:buClr>
              <a:buSzPct val="100000"/>
              <a:buChar char="•"/>
            </a:pPr>
            <a:r>
              <a:rPr lang="en-US" sz="4000" dirty="0">
                <a:latin typeface="Georgia" panose="02040502050405020303" pitchFamily="18" charset="0"/>
                <a:ea typeface="Times New Roman"/>
                <a:cs typeface="Times New Roman"/>
                <a:sym typeface="Times New Roman"/>
              </a:rPr>
              <a:t>Prepare peer </a:t>
            </a:r>
            <a:r>
              <a:rPr lang="en-US" sz="4000" dirty="0" smtClean="0">
                <a:latin typeface="Georgia" panose="02040502050405020303" pitchFamily="18" charset="0"/>
                <a:ea typeface="Times New Roman"/>
                <a:cs typeface="Times New Roman"/>
                <a:sym typeface="Times New Roman"/>
              </a:rPr>
              <a:t>partners</a:t>
            </a:r>
          </a:p>
          <a:p>
            <a:pPr marL="228600" lvl="0" indent="-228600" algn="l" rtl="0">
              <a:lnSpc>
                <a:spcPct val="100000"/>
              </a:lnSpc>
              <a:spcBef>
                <a:spcPts val="1000"/>
              </a:spcBef>
              <a:spcAft>
                <a:spcPts val="0"/>
              </a:spcAft>
              <a:buClr>
                <a:schemeClr val="dk1"/>
              </a:buClr>
              <a:buSzPct val="100000"/>
              <a:buChar char="•"/>
            </a:pPr>
            <a:endParaRPr sz="2000" dirty="0">
              <a:latin typeface="Georgia" panose="02040502050405020303" pitchFamily="18" charset="0"/>
            </a:endParaRPr>
          </a:p>
          <a:p>
            <a:pPr marL="228600" lvl="0" indent="-228600" algn="l" rtl="0">
              <a:lnSpc>
                <a:spcPct val="100000"/>
              </a:lnSpc>
              <a:spcBef>
                <a:spcPts val="1000"/>
              </a:spcBef>
              <a:spcAft>
                <a:spcPts val="0"/>
              </a:spcAft>
              <a:buClr>
                <a:schemeClr val="dk1"/>
              </a:buClr>
              <a:buSzPct val="100000"/>
              <a:buChar char="•"/>
            </a:pPr>
            <a:r>
              <a:rPr lang="en-US" sz="4000" dirty="0">
                <a:latin typeface="Georgia" panose="02040502050405020303" pitchFamily="18" charset="0"/>
                <a:ea typeface="Times New Roman"/>
                <a:cs typeface="Times New Roman"/>
                <a:sym typeface="Times New Roman"/>
              </a:rPr>
              <a:t>Use positive feedback and </a:t>
            </a:r>
            <a:r>
              <a:rPr lang="en-US" sz="4000" dirty="0" smtClean="0">
                <a:latin typeface="Georgia" panose="02040502050405020303" pitchFamily="18" charset="0"/>
                <a:ea typeface="Times New Roman"/>
                <a:cs typeface="Times New Roman"/>
                <a:sym typeface="Times New Roman"/>
              </a:rPr>
              <a:t>encouragement</a:t>
            </a:r>
          </a:p>
          <a:p>
            <a:pPr marL="0" lvl="0" indent="0" algn="l" rtl="0">
              <a:lnSpc>
                <a:spcPct val="100000"/>
              </a:lnSpc>
              <a:spcBef>
                <a:spcPts val="1000"/>
              </a:spcBef>
              <a:spcAft>
                <a:spcPts val="0"/>
              </a:spcAft>
              <a:buClr>
                <a:schemeClr val="dk1"/>
              </a:buClr>
              <a:buSzPct val="100000"/>
              <a:buNone/>
            </a:pPr>
            <a:endParaRPr sz="2000" dirty="0">
              <a:latin typeface="Georgia" panose="02040502050405020303" pitchFamily="18" charset="0"/>
            </a:endParaRPr>
          </a:p>
          <a:p>
            <a:pPr marL="228600" lvl="0" indent="-228600" algn="l" rtl="0">
              <a:lnSpc>
                <a:spcPct val="100000"/>
              </a:lnSpc>
              <a:spcBef>
                <a:spcPts val="1000"/>
              </a:spcBef>
              <a:spcAft>
                <a:spcPts val="0"/>
              </a:spcAft>
              <a:buClr>
                <a:schemeClr val="dk1"/>
              </a:buClr>
              <a:buSzPct val="100000"/>
              <a:buChar char="•"/>
            </a:pPr>
            <a:r>
              <a:rPr lang="en-US" sz="4000" dirty="0">
                <a:latin typeface="Georgia" panose="02040502050405020303" pitchFamily="18" charset="0"/>
                <a:ea typeface="Times New Roman"/>
                <a:cs typeface="Times New Roman"/>
                <a:sym typeface="Times New Roman"/>
              </a:rPr>
              <a:t>Use social stories </a:t>
            </a:r>
            <a:endParaRPr sz="40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Develop Behavior Expectations that Promote </a:t>
            </a:r>
            <a:r>
              <a:rPr lang="en-US" dirty="0" smtClean="0">
                <a:latin typeface="Georgia" panose="02040502050405020303" pitchFamily="18" charset="0"/>
                <a:ea typeface="Times New Roman"/>
                <a:cs typeface="Times New Roman"/>
                <a:sym typeface="Times New Roman"/>
              </a:rPr>
              <a:t>Pro-social </a:t>
            </a:r>
            <a:r>
              <a:rPr lang="en-US" dirty="0">
                <a:latin typeface="Georgia" panose="02040502050405020303" pitchFamily="18" charset="0"/>
                <a:ea typeface="Times New Roman"/>
                <a:cs typeface="Times New Roman"/>
                <a:sym typeface="Times New Roman"/>
              </a:rPr>
              <a:t>Behaviors</a:t>
            </a:r>
            <a:endParaRPr b="1" dirty="0">
              <a:latin typeface="Georgia" panose="02040502050405020303" pitchFamily="18" charset="0"/>
              <a:ea typeface="Times New Roman"/>
              <a:cs typeface="Times New Roman"/>
              <a:sym typeface="Times New Roman"/>
            </a:endParaRPr>
          </a:p>
        </p:txBody>
      </p:sp>
      <p:sp>
        <p:nvSpPr>
          <p:cNvPr id="380" name="Google Shape;380;p59"/>
          <p:cNvSpPr txBox="1">
            <a:spLocks noGrp="1"/>
          </p:cNvSpPr>
          <p:nvPr>
            <p:ph type="body" idx="1"/>
          </p:nvPr>
        </p:nvSpPr>
        <p:spPr>
          <a:xfrm>
            <a:off x="838200" y="2171313"/>
            <a:ext cx="9733156" cy="4351500"/>
          </a:xfrm>
          <a:prstGeom prst="rect">
            <a:avLst/>
          </a:prstGeom>
          <a:noFill/>
          <a:ln>
            <a:noFill/>
          </a:ln>
        </p:spPr>
        <p:txBody>
          <a:bodyPr spcFirstLastPara="1" wrap="square" lIns="91425" tIns="45700" rIns="91425" bIns="45700" anchor="t" anchorCtr="0">
            <a:noAutofit/>
          </a:bodyPr>
          <a:lstStyle/>
          <a:p>
            <a:pPr marL="228600" lvl="0" indent="-279400" algn="l" rtl="0">
              <a:lnSpc>
                <a:spcPct val="90000"/>
              </a:lnSpc>
              <a:spcBef>
                <a:spcPts val="0"/>
              </a:spcBef>
              <a:spcAft>
                <a:spcPts val="0"/>
              </a:spcAft>
              <a:buClr>
                <a:schemeClr val="dk1"/>
              </a:buClr>
              <a:buSzPct val="100000"/>
              <a:buChar char="•"/>
            </a:pPr>
            <a:r>
              <a:rPr lang="en-US" sz="4000" dirty="0">
                <a:latin typeface="Georgia" panose="02040502050405020303" pitchFamily="18" charset="0"/>
                <a:ea typeface="Times New Roman"/>
                <a:cs typeface="Times New Roman"/>
                <a:sym typeface="Times New Roman"/>
              </a:rPr>
              <a:t>3-5 positively stated </a:t>
            </a:r>
            <a:r>
              <a:rPr lang="en-US" sz="4000" dirty="0" smtClean="0">
                <a:latin typeface="Georgia" panose="02040502050405020303" pitchFamily="18" charset="0"/>
                <a:ea typeface="Times New Roman"/>
                <a:cs typeface="Times New Roman"/>
                <a:sym typeface="Times New Roman"/>
              </a:rPr>
              <a:t>expectations</a:t>
            </a:r>
          </a:p>
          <a:p>
            <a:pPr marL="228600" lvl="0" indent="-279400" algn="l" rtl="0">
              <a:lnSpc>
                <a:spcPct val="90000"/>
              </a:lnSpc>
              <a:spcBef>
                <a:spcPts val="0"/>
              </a:spcBef>
              <a:spcAft>
                <a:spcPts val="0"/>
              </a:spcAft>
              <a:buClr>
                <a:schemeClr val="dk1"/>
              </a:buClr>
              <a:buSzPct val="100000"/>
              <a:buChar char="•"/>
            </a:pPr>
            <a:endParaRPr sz="2000" dirty="0">
              <a:latin typeface="Georgia" panose="02040502050405020303" pitchFamily="18" charset="0"/>
            </a:endParaRPr>
          </a:p>
          <a:p>
            <a:pPr marL="228600" lvl="0" indent="-279400" algn="l" rtl="0">
              <a:lnSpc>
                <a:spcPct val="90000"/>
              </a:lnSpc>
              <a:spcBef>
                <a:spcPts val="1000"/>
              </a:spcBef>
              <a:spcAft>
                <a:spcPts val="0"/>
              </a:spcAft>
              <a:buClr>
                <a:schemeClr val="dk1"/>
              </a:buClr>
              <a:buSzPct val="100000"/>
              <a:buChar char="•"/>
            </a:pPr>
            <a:r>
              <a:rPr lang="en-US" sz="4000" dirty="0">
                <a:latin typeface="Georgia" panose="02040502050405020303" pitchFamily="18" charset="0"/>
                <a:ea typeface="Times New Roman"/>
                <a:cs typeface="Times New Roman"/>
                <a:sym typeface="Times New Roman"/>
              </a:rPr>
              <a:t>Posted visually and at </a:t>
            </a:r>
            <a:r>
              <a:rPr lang="en-US" sz="4000" dirty="0" smtClean="0">
                <a:latin typeface="Georgia" panose="02040502050405020303" pitchFamily="18" charset="0"/>
                <a:ea typeface="Times New Roman"/>
                <a:cs typeface="Times New Roman"/>
                <a:sym typeface="Times New Roman"/>
              </a:rPr>
              <a:t>children’s </a:t>
            </a:r>
            <a:r>
              <a:rPr lang="en-US" sz="4000" dirty="0">
                <a:latin typeface="Georgia" panose="02040502050405020303" pitchFamily="18" charset="0"/>
                <a:ea typeface="Times New Roman"/>
                <a:cs typeface="Times New Roman"/>
                <a:sym typeface="Times New Roman"/>
              </a:rPr>
              <a:t>eye </a:t>
            </a:r>
            <a:r>
              <a:rPr lang="en-US" sz="4000" dirty="0" smtClean="0">
                <a:latin typeface="Georgia" panose="02040502050405020303" pitchFamily="18" charset="0"/>
                <a:ea typeface="Times New Roman"/>
                <a:cs typeface="Times New Roman"/>
                <a:sym typeface="Times New Roman"/>
              </a:rPr>
              <a:t>level</a:t>
            </a:r>
          </a:p>
          <a:p>
            <a:pPr marL="228600" lvl="0" indent="-279400" algn="l" rtl="0">
              <a:lnSpc>
                <a:spcPct val="90000"/>
              </a:lnSpc>
              <a:spcBef>
                <a:spcPts val="1000"/>
              </a:spcBef>
              <a:spcAft>
                <a:spcPts val="0"/>
              </a:spcAft>
              <a:buClr>
                <a:schemeClr val="dk1"/>
              </a:buClr>
              <a:buSzPct val="100000"/>
              <a:buChar char="•"/>
            </a:pPr>
            <a:endParaRPr sz="2000" dirty="0">
              <a:latin typeface="Georgia" panose="02040502050405020303" pitchFamily="18" charset="0"/>
            </a:endParaRPr>
          </a:p>
          <a:p>
            <a:pPr marL="228600" lvl="0" indent="-279400" algn="l" rtl="0">
              <a:lnSpc>
                <a:spcPct val="90000"/>
              </a:lnSpc>
              <a:spcBef>
                <a:spcPts val="1000"/>
              </a:spcBef>
              <a:spcAft>
                <a:spcPts val="0"/>
              </a:spcAft>
              <a:buClr>
                <a:schemeClr val="dk1"/>
              </a:buClr>
              <a:buSzPct val="100000"/>
              <a:buChar char="•"/>
            </a:pPr>
            <a:r>
              <a:rPr lang="en-US" sz="4000" dirty="0">
                <a:latin typeface="Georgia" panose="02040502050405020303" pitchFamily="18" charset="0"/>
                <a:ea typeface="Times New Roman"/>
                <a:cs typeface="Times New Roman"/>
                <a:sym typeface="Times New Roman"/>
              </a:rPr>
              <a:t>Linked to social emotional competencies for young children</a:t>
            </a:r>
            <a:endParaRPr sz="4000" dirty="0">
              <a:latin typeface="Georgia" panose="02040502050405020303" pitchFamily="18" charset="0"/>
            </a:endParaRPr>
          </a:p>
          <a:p>
            <a:pPr marL="0" lvl="0" indent="0" algn="l" rtl="0">
              <a:lnSpc>
                <a:spcPct val="90000"/>
              </a:lnSpc>
              <a:spcBef>
                <a:spcPts val="1000"/>
              </a:spcBef>
              <a:spcAft>
                <a:spcPts val="0"/>
              </a:spcAft>
              <a:buClr>
                <a:schemeClr val="dk1"/>
              </a:buClr>
              <a:buSzPts val="2800"/>
              <a:buNone/>
            </a:pPr>
            <a:r>
              <a:rPr lang="en-US" sz="3000" dirty="0">
                <a:latin typeface="Georgia" panose="02040502050405020303" pitchFamily="18" charset="0"/>
                <a:ea typeface="Times New Roman"/>
                <a:cs typeface="Times New Roman"/>
                <a:sym typeface="Times New Roman"/>
              </a:rPr>
              <a:t> </a:t>
            </a:r>
            <a:endParaRPr sz="3000" dirty="0">
              <a:latin typeface="Georgia" panose="02040502050405020303" pitchFamily="18" charset="0"/>
            </a:endParaRPr>
          </a:p>
          <a:p>
            <a:pPr marL="228600" lvl="0" indent="-50800" algn="l" rtl="0">
              <a:lnSpc>
                <a:spcPct val="90000"/>
              </a:lnSpc>
              <a:spcBef>
                <a:spcPts val="1000"/>
              </a:spcBef>
              <a:spcAft>
                <a:spcPts val="0"/>
              </a:spcAft>
              <a:buClr>
                <a:schemeClr val="dk1"/>
              </a:buClr>
              <a:buSzPts val="2800"/>
              <a:buNone/>
            </a:pPr>
            <a:endParaRPr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hlinkClick r:id="rId3" tooltip="website link"/>
              </a:rPr>
              <a:t>Demonstrating Rules </a:t>
            </a:r>
            <a:endParaRPr dirty="0">
              <a:latin typeface="Georgia" panose="02040502050405020303" pitchFamily="18" charset="0"/>
              <a:ea typeface="Times New Roman"/>
              <a:cs typeface="Times New Roman"/>
              <a:sym typeface="Times New Roman"/>
            </a:endParaRPr>
          </a:p>
        </p:txBody>
      </p:sp>
      <p:pic>
        <p:nvPicPr>
          <p:cNvPr id="387" name="Google Shape;387;p60" descr="&quot;&quot;"/>
          <p:cNvPicPr preferRelativeResize="0">
            <a:picLocks noGrp="1"/>
          </p:cNvPicPr>
          <p:nvPr>
            <p:ph type="body" idx="1"/>
          </p:nvPr>
        </p:nvPicPr>
        <p:blipFill rotWithShape="1">
          <a:blip r:embed="rId4">
            <a:alphaModFix/>
          </a:blip>
          <a:srcRect/>
          <a:stretch/>
        </p:blipFill>
        <p:spPr>
          <a:xfrm>
            <a:off x="3075642" y="1690688"/>
            <a:ext cx="5802312" cy="4351338"/>
          </a:xfrm>
          <a:prstGeom prst="rect">
            <a:avLst/>
          </a:prstGeom>
          <a:noFill/>
          <a:ln>
            <a:noFill/>
          </a:ln>
        </p:spPr>
      </p:pic>
      <p:sp>
        <p:nvSpPr>
          <p:cNvPr id="2" name="Rectangle 1"/>
          <p:cNvSpPr/>
          <p:nvPr/>
        </p:nvSpPr>
        <p:spPr>
          <a:xfrm>
            <a:off x="838200" y="6304062"/>
            <a:ext cx="6495689" cy="461665"/>
          </a:xfrm>
          <a:prstGeom prst="rect">
            <a:avLst/>
          </a:prstGeom>
        </p:spPr>
        <p:txBody>
          <a:bodyPr wrap="none">
            <a:spAutoFit/>
          </a:bodyPr>
          <a:lstStyle/>
          <a:p>
            <a:pPr lvl="0"/>
            <a:r>
              <a:rPr lang="en-US" sz="2400" dirty="0">
                <a:solidFill>
                  <a:schemeClr val="tx1"/>
                </a:solidFill>
                <a:latin typeface="Georgia" panose="02040502050405020303" pitchFamily="18" charset="0"/>
              </a:rPr>
              <a:t>Retrieved from </a:t>
            </a:r>
            <a:r>
              <a:rPr lang="en-US" sz="2400" u="sng" dirty="0">
                <a:solidFill>
                  <a:schemeClr val="tx1"/>
                </a:solidFill>
                <a:latin typeface="Georgia" panose="02040502050405020303" pitchFamily="18" charset="0"/>
                <a:hlinkClick r:id="rId3" tooltip="web link"/>
              </a:rPr>
              <a:t>https://vimeo.com/194716054</a:t>
            </a:r>
            <a:endParaRPr lang="en-US" sz="2400" dirty="0">
              <a:solidFill>
                <a:schemeClr val="tx1"/>
              </a:solidFill>
              <a:latin typeface="Georgia" panose="02040502050405020303"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61"/>
          <p:cNvSpPr txBox="1">
            <a:spLocks noGrp="1"/>
          </p:cNvSpPr>
          <p:nvPr>
            <p:ph type="title"/>
          </p:nvPr>
        </p:nvSpPr>
        <p:spPr>
          <a:xfrm>
            <a:off x="838200" y="365126"/>
            <a:ext cx="10515600" cy="101762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Praise: It’s All In How You Say It!</a:t>
            </a:r>
            <a:endParaRPr dirty="0">
              <a:latin typeface="Georgia" panose="02040502050405020303" pitchFamily="18" charset="0"/>
            </a:endParaRPr>
          </a:p>
        </p:txBody>
      </p:sp>
      <p:sp>
        <p:nvSpPr>
          <p:cNvPr id="395" name="Google Shape;395;p61"/>
          <p:cNvSpPr txBox="1">
            <a:spLocks noGrp="1"/>
          </p:cNvSpPr>
          <p:nvPr>
            <p:ph type="body" idx="1"/>
          </p:nvPr>
        </p:nvSpPr>
        <p:spPr>
          <a:xfrm>
            <a:off x="838200" y="1478815"/>
            <a:ext cx="10515600" cy="4920863"/>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3200"/>
              <a:buChar char="•"/>
            </a:pPr>
            <a:r>
              <a:rPr lang="en-US" sz="3200" dirty="0">
                <a:latin typeface="Georgia" panose="02040502050405020303" pitchFamily="18" charset="0"/>
                <a:ea typeface="Times New Roman"/>
                <a:cs typeface="Times New Roman"/>
                <a:sym typeface="Times New Roman"/>
              </a:rPr>
              <a:t>Provide behavior specific praise </a:t>
            </a:r>
            <a:endParaRPr sz="3200"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200"/>
              <a:buChar char="•"/>
            </a:pPr>
            <a:r>
              <a:rPr lang="en-US" sz="3200" dirty="0">
                <a:latin typeface="Georgia" panose="02040502050405020303" pitchFamily="18" charset="0"/>
                <a:ea typeface="Times New Roman"/>
                <a:cs typeface="Times New Roman"/>
                <a:sym typeface="Times New Roman"/>
              </a:rPr>
              <a:t>Make children aware of their thinking and self-control </a:t>
            </a:r>
            <a:endParaRPr sz="3200"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200"/>
              <a:buChar char="•"/>
            </a:pPr>
            <a:r>
              <a:rPr lang="en-US" sz="3200" dirty="0">
                <a:latin typeface="Georgia" panose="02040502050405020303" pitchFamily="18" charset="0"/>
                <a:ea typeface="Times New Roman"/>
                <a:cs typeface="Times New Roman"/>
                <a:sym typeface="Times New Roman"/>
              </a:rPr>
              <a:t>Connect praise to prior accomplishments </a:t>
            </a:r>
            <a:endParaRPr sz="3200"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200"/>
              <a:buChar char="•"/>
            </a:pPr>
            <a:r>
              <a:rPr lang="en-US" sz="3200" dirty="0">
                <a:latin typeface="Georgia" panose="02040502050405020303" pitchFamily="18" charset="0"/>
                <a:ea typeface="Times New Roman"/>
                <a:cs typeface="Times New Roman"/>
                <a:sym typeface="Times New Roman"/>
              </a:rPr>
              <a:t>Verbally reward effort </a:t>
            </a:r>
            <a:endParaRPr sz="3200" dirty="0">
              <a:latin typeface="Georgia" panose="02040502050405020303" pitchFamily="18" charset="0"/>
              <a:ea typeface="Times New Roman"/>
              <a:cs typeface="Times New Roman"/>
              <a:sym typeface="Times New Roman"/>
            </a:endParaRPr>
          </a:p>
          <a:p>
            <a:pPr marL="228600" lvl="0" indent="-228600" algn="l" rtl="0">
              <a:lnSpc>
                <a:spcPct val="100000"/>
              </a:lnSpc>
              <a:spcBef>
                <a:spcPts val="1000"/>
              </a:spcBef>
              <a:spcAft>
                <a:spcPts val="0"/>
              </a:spcAft>
              <a:buClr>
                <a:schemeClr val="dk1"/>
              </a:buClr>
              <a:buSzPts val="3200"/>
              <a:buChar char="•"/>
            </a:pPr>
            <a:r>
              <a:rPr lang="en-US" sz="3200" dirty="0">
                <a:latin typeface="Georgia" panose="02040502050405020303" pitchFamily="18" charset="0"/>
                <a:ea typeface="Times New Roman"/>
                <a:cs typeface="Times New Roman"/>
                <a:sym typeface="Times New Roman"/>
              </a:rPr>
              <a:t>Orient the child to his feeling</a:t>
            </a:r>
            <a:endParaRPr sz="3200"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200"/>
              <a:buChar char="•"/>
            </a:pPr>
            <a:r>
              <a:rPr lang="en-US" sz="3200" dirty="0">
                <a:latin typeface="Georgia" panose="02040502050405020303" pitchFamily="18" charset="0"/>
                <a:ea typeface="Times New Roman"/>
                <a:cs typeface="Times New Roman"/>
                <a:sym typeface="Times New Roman"/>
              </a:rPr>
              <a:t>Connect to internal rewards </a:t>
            </a:r>
            <a:endParaRPr sz="3200"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200"/>
              <a:buChar char="•"/>
            </a:pPr>
            <a:r>
              <a:rPr lang="en-US" sz="3200" dirty="0">
                <a:latin typeface="Georgia" panose="02040502050405020303" pitchFamily="18" charset="0"/>
                <a:ea typeface="Times New Roman"/>
                <a:cs typeface="Times New Roman"/>
                <a:sym typeface="Times New Roman"/>
              </a:rPr>
              <a:t>Offer praise in private </a:t>
            </a:r>
            <a:endParaRPr sz="3200"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200"/>
              <a:buChar char="•"/>
            </a:pPr>
            <a:r>
              <a:rPr lang="en-US" sz="3200" dirty="0">
                <a:latin typeface="Georgia" panose="02040502050405020303" pitchFamily="18" charset="0"/>
                <a:ea typeface="Times New Roman"/>
                <a:cs typeface="Times New Roman"/>
                <a:sym typeface="Times New Roman"/>
              </a:rPr>
              <a:t>Be genuine</a:t>
            </a:r>
            <a:endParaRPr sz="32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Teach Social Skills</a:t>
            </a:r>
            <a:endParaRPr dirty="0">
              <a:latin typeface="Georgia" panose="02040502050405020303" pitchFamily="18" charset="0"/>
              <a:ea typeface="Times New Roman"/>
              <a:cs typeface="Times New Roman"/>
              <a:sym typeface="Times New Roman"/>
            </a:endParaRPr>
          </a:p>
        </p:txBody>
      </p:sp>
      <p:sp>
        <p:nvSpPr>
          <p:cNvPr id="402" name="Google Shape;402;p6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228600" algn="ctr" rtl="0">
              <a:lnSpc>
                <a:spcPct val="90000"/>
              </a:lnSpc>
              <a:spcBef>
                <a:spcPts val="0"/>
              </a:spcBef>
              <a:spcAft>
                <a:spcPts val="0"/>
              </a:spcAft>
              <a:buClr>
                <a:schemeClr val="dk1"/>
              </a:buClr>
              <a:buSzPts val="3600"/>
              <a:buFont typeface="Times"/>
              <a:buNone/>
            </a:pPr>
            <a:r>
              <a:rPr lang="en-US" sz="4000" dirty="0">
                <a:latin typeface="Georgia" panose="02040502050405020303" pitchFamily="18" charset="0"/>
                <a:ea typeface="Times New Roman"/>
                <a:cs typeface="Times New Roman"/>
                <a:sym typeface="Times New Roman"/>
              </a:rPr>
              <a:t>Identifying </a:t>
            </a:r>
            <a:r>
              <a:rPr lang="en-US" sz="4000" dirty="0" smtClean="0">
                <a:latin typeface="Georgia" panose="02040502050405020303" pitchFamily="18" charset="0"/>
                <a:ea typeface="Times New Roman"/>
                <a:cs typeface="Times New Roman"/>
                <a:sym typeface="Times New Roman"/>
              </a:rPr>
              <a:t>teachable moments</a:t>
            </a:r>
          </a:p>
          <a:p>
            <a:pPr marL="228600" lvl="0" indent="-228600" algn="ctr" rtl="0">
              <a:lnSpc>
                <a:spcPct val="90000"/>
              </a:lnSpc>
              <a:spcBef>
                <a:spcPts val="0"/>
              </a:spcBef>
              <a:spcAft>
                <a:spcPts val="0"/>
              </a:spcAft>
              <a:buClr>
                <a:schemeClr val="dk1"/>
              </a:buClr>
              <a:buSzPts val="3600"/>
              <a:buFont typeface="Times"/>
              <a:buNone/>
            </a:pPr>
            <a:endParaRPr sz="4000" dirty="0">
              <a:latin typeface="Georgia" panose="02040502050405020303" pitchFamily="18" charset="0"/>
            </a:endParaRPr>
          </a:p>
        </p:txBody>
      </p:sp>
      <p:pic>
        <p:nvPicPr>
          <p:cNvPr id="2" name="Picture 1" descr="The left of the curve is flat as emotions are in control and the arrows pointing to this area indicate these are teachable moments. As the curve begins to increase, reflecting that negative behaviors are increasing, the yellow arrow indicates that one can try to teach appropriate behaviors but be cautious as this may not be effective. The curve increases to a crescendo in the center, reflecting escalating negative behaviors. The red arrow depicts that this is not a teachable moment."/>
          <p:cNvPicPr>
            <a:picLocks noChangeAspect="1"/>
          </p:cNvPicPr>
          <p:nvPr/>
        </p:nvPicPr>
        <p:blipFill>
          <a:blip r:embed="rId3"/>
          <a:stretch>
            <a:fillRect/>
          </a:stretch>
        </p:blipFill>
        <p:spPr>
          <a:xfrm>
            <a:off x="2374377" y="2748756"/>
            <a:ext cx="7258050" cy="250507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hlinkClick r:id="rId3" tooltip="web site link"/>
              </a:rPr>
              <a:t>Embedding Social Skills into Routines and Activities </a:t>
            </a:r>
            <a:endParaRPr dirty="0">
              <a:latin typeface="Georgia" panose="02040502050405020303" pitchFamily="18" charset="0"/>
              <a:ea typeface="Times New Roman"/>
              <a:cs typeface="Times New Roman"/>
              <a:sym typeface="Times New Roman"/>
            </a:endParaRPr>
          </a:p>
        </p:txBody>
      </p:sp>
      <p:pic>
        <p:nvPicPr>
          <p:cNvPr id="418" name="Google Shape;418;p63" descr="&quot;&quot;"/>
          <p:cNvPicPr preferRelativeResize="0"/>
          <p:nvPr/>
        </p:nvPicPr>
        <p:blipFill>
          <a:blip r:embed="rId4">
            <a:alphaModFix/>
          </a:blip>
          <a:stretch>
            <a:fillRect/>
          </a:stretch>
        </p:blipFill>
        <p:spPr>
          <a:xfrm>
            <a:off x="3321201" y="2000100"/>
            <a:ext cx="5371386" cy="3706219"/>
          </a:xfrm>
          <a:prstGeom prst="rect">
            <a:avLst/>
          </a:prstGeom>
          <a:noFill/>
          <a:ln>
            <a:noFill/>
          </a:ln>
        </p:spPr>
      </p:pic>
      <p:sp>
        <p:nvSpPr>
          <p:cNvPr id="2" name="Rectangle 1"/>
          <p:cNvSpPr/>
          <p:nvPr/>
        </p:nvSpPr>
        <p:spPr>
          <a:xfrm>
            <a:off x="336744" y="5914141"/>
            <a:ext cx="7160935" cy="830997"/>
          </a:xfrm>
          <a:prstGeom prst="rect">
            <a:avLst/>
          </a:prstGeom>
        </p:spPr>
        <p:txBody>
          <a:bodyPr wrap="none">
            <a:spAutoFit/>
          </a:bodyPr>
          <a:lstStyle/>
          <a:p>
            <a:pPr lvl="0"/>
            <a:r>
              <a:rPr lang="en-US" sz="2400" dirty="0">
                <a:solidFill>
                  <a:schemeClr val="tx1"/>
                </a:solidFill>
                <a:latin typeface="Georgia" panose="02040502050405020303" pitchFamily="18" charset="0"/>
              </a:rPr>
              <a:t>Retrieved </a:t>
            </a:r>
            <a:r>
              <a:rPr lang="en-US" sz="2400" dirty="0" smtClean="0">
                <a:solidFill>
                  <a:schemeClr val="tx1"/>
                </a:solidFill>
                <a:latin typeface="Georgia" panose="02040502050405020303" pitchFamily="18" charset="0"/>
              </a:rPr>
              <a:t>from </a:t>
            </a:r>
            <a:r>
              <a:rPr lang="en-US" sz="2400" u="sng" dirty="0">
                <a:solidFill>
                  <a:schemeClr val="hlink"/>
                </a:solidFill>
                <a:latin typeface="Georgia" panose="02040502050405020303" pitchFamily="18" charset="0"/>
                <a:hlinkClick r:id="rId5"/>
              </a:rPr>
              <a:t>https://drive.google.com</a:t>
            </a:r>
            <a:r>
              <a:rPr lang="en-US" sz="2400" u="sng" dirty="0" smtClean="0">
                <a:solidFill>
                  <a:schemeClr val="hlink"/>
                </a:solidFill>
                <a:latin typeface="Georgia" panose="02040502050405020303" pitchFamily="18" charset="0"/>
                <a:hlinkClick r:id="rId5"/>
              </a:rPr>
              <a:t>/</a:t>
            </a:r>
          </a:p>
          <a:p>
            <a:pPr lvl="0"/>
            <a:r>
              <a:rPr lang="en-US" sz="2400" u="sng" dirty="0" err="1" smtClean="0">
                <a:solidFill>
                  <a:schemeClr val="hlink"/>
                </a:solidFill>
                <a:latin typeface="Georgia" panose="02040502050405020303" pitchFamily="18" charset="0"/>
                <a:hlinkClick r:id="rId5"/>
              </a:rPr>
              <a:t>open?id</a:t>
            </a:r>
            <a:r>
              <a:rPr lang="en-US" sz="2400" u="sng" dirty="0" smtClean="0">
                <a:solidFill>
                  <a:schemeClr val="hlink"/>
                </a:solidFill>
                <a:latin typeface="Georgia" panose="02040502050405020303" pitchFamily="18" charset="0"/>
                <a:hlinkClick r:id="rId5"/>
              </a:rPr>
              <a:t>=1arm2Vkz9NA162-gKIVEprS8VTWl0g4yt</a:t>
            </a:r>
            <a:endParaRPr lang="en-US" sz="24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Friendship Skills</a:t>
            </a:r>
            <a:endParaRPr dirty="0">
              <a:latin typeface="Georgia" panose="02040502050405020303" pitchFamily="18" charset="0"/>
              <a:ea typeface="Times New Roman"/>
              <a:cs typeface="Times New Roman"/>
              <a:sym typeface="Times New Roman"/>
            </a:endParaRPr>
          </a:p>
        </p:txBody>
      </p:sp>
      <p:sp>
        <p:nvSpPr>
          <p:cNvPr id="425" name="Google Shape;425;p64"/>
          <p:cNvSpPr txBox="1">
            <a:spLocks noGrp="1"/>
          </p:cNvSpPr>
          <p:nvPr>
            <p:ph type="body" idx="1"/>
          </p:nvPr>
        </p:nvSpPr>
        <p:spPr>
          <a:xfrm>
            <a:off x="559420" y="1836777"/>
            <a:ext cx="10515600" cy="4351338"/>
          </a:xfrm>
          <a:prstGeom prst="rect">
            <a:avLst/>
          </a:prstGeom>
          <a:noFill/>
          <a:ln>
            <a:noFill/>
          </a:ln>
        </p:spPr>
        <p:txBody>
          <a:bodyPr spcFirstLastPara="1" wrap="square" lIns="91425" tIns="45700" rIns="91425" bIns="45700" anchor="t" anchorCtr="0">
            <a:noAutofit/>
          </a:bodyPr>
          <a:lstStyle/>
          <a:p>
            <a:pPr marL="228600" lvl="0" indent="-254000" algn="l" rtl="0">
              <a:lnSpc>
                <a:spcPct val="100000"/>
              </a:lnSpc>
              <a:spcBef>
                <a:spcPts val="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Create play opportunities (play organizers)</a:t>
            </a:r>
            <a:endParaRPr sz="3600" dirty="0">
              <a:latin typeface="Georgia" panose="02040502050405020303" pitchFamily="18" charset="0"/>
            </a:endParaRPr>
          </a:p>
          <a:p>
            <a:pPr marL="228600" lvl="0" indent="-2540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Sharing toys and other materials</a:t>
            </a:r>
            <a:endParaRPr sz="3600" dirty="0">
              <a:latin typeface="Georgia" panose="02040502050405020303" pitchFamily="18" charset="0"/>
            </a:endParaRPr>
          </a:p>
          <a:p>
            <a:pPr marL="228600" lvl="0" indent="-2540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Taking turns (reciprocity) </a:t>
            </a:r>
            <a:endParaRPr sz="3600" dirty="0">
              <a:latin typeface="Georgia" panose="02040502050405020303" pitchFamily="18" charset="0"/>
            </a:endParaRPr>
          </a:p>
          <a:p>
            <a:pPr marL="228600" lvl="0" indent="-2540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Being helpful</a:t>
            </a:r>
            <a:endParaRPr sz="3600" dirty="0">
              <a:latin typeface="Georgia" panose="02040502050405020303" pitchFamily="18" charset="0"/>
            </a:endParaRPr>
          </a:p>
          <a:p>
            <a:pPr marL="228600" lvl="0" indent="-2540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Giving compliments</a:t>
            </a:r>
            <a:endParaRPr sz="3600" dirty="0">
              <a:latin typeface="Georgia" panose="02040502050405020303" pitchFamily="18" charset="0"/>
            </a:endParaRPr>
          </a:p>
          <a:p>
            <a:pPr marL="228600" lvl="0" indent="-254000" algn="l" rtl="0">
              <a:lnSpc>
                <a:spcPct val="100000"/>
              </a:lnSpc>
              <a:spcBef>
                <a:spcPts val="1000"/>
              </a:spcBef>
              <a:spcAft>
                <a:spcPts val="0"/>
              </a:spcAft>
              <a:buClr>
                <a:schemeClr val="dk1"/>
              </a:buClr>
              <a:buSzPts val="3600"/>
              <a:buChar char="•"/>
            </a:pPr>
            <a:r>
              <a:rPr lang="en-US" sz="3600" dirty="0">
                <a:latin typeface="Georgia" panose="02040502050405020303" pitchFamily="18" charset="0"/>
                <a:ea typeface="Times New Roman"/>
                <a:cs typeface="Times New Roman"/>
                <a:sym typeface="Times New Roman"/>
              </a:rPr>
              <a:t>Understanding how and when to give an apology</a:t>
            </a:r>
            <a:endParaRPr sz="3600" dirty="0">
              <a:latin typeface="Georgia" panose="02040502050405020303" pitchFamily="18" charset="0"/>
            </a:endParaRPr>
          </a:p>
          <a:p>
            <a:pPr marL="228600" lvl="0" indent="-25400" algn="l" rtl="0">
              <a:lnSpc>
                <a:spcPct val="90000"/>
              </a:lnSpc>
              <a:spcBef>
                <a:spcPts val="1000"/>
              </a:spcBef>
              <a:spcAft>
                <a:spcPts val="0"/>
              </a:spcAft>
              <a:buClr>
                <a:schemeClr val="dk1"/>
              </a:buClr>
              <a:buSzPts val="3200"/>
              <a:buNone/>
            </a:pPr>
            <a:endParaRPr sz="36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hlinkClick r:id="rId3" tooltip="web site link"/>
              </a:rPr>
              <a:t>Play Organizers</a:t>
            </a:r>
            <a:endParaRPr dirty="0">
              <a:latin typeface="Georgia" panose="02040502050405020303" pitchFamily="18" charset="0"/>
              <a:ea typeface="Times New Roman"/>
              <a:cs typeface="Times New Roman"/>
              <a:sym typeface="Times New Roman"/>
            </a:endParaRPr>
          </a:p>
        </p:txBody>
      </p:sp>
      <p:pic>
        <p:nvPicPr>
          <p:cNvPr id="432" name="Google Shape;432;p65" descr="&quot;&quot;"/>
          <p:cNvPicPr preferRelativeResize="0">
            <a:picLocks noGrp="1"/>
          </p:cNvPicPr>
          <p:nvPr>
            <p:ph type="body" idx="1"/>
          </p:nvPr>
        </p:nvPicPr>
        <p:blipFill rotWithShape="1">
          <a:blip r:embed="rId4">
            <a:alphaModFix/>
          </a:blip>
          <a:srcRect/>
          <a:stretch/>
        </p:blipFill>
        <p:spPr>
          <a:xfrm>
            <a:off x="2731742" y="1350731"/>
            <a:ext cx="6222666" cy="4666575"/>
          </a:xfrm>
          <a:prstGeom prst="rect">
            <a:avLst/>
          </a:prstGeom>
          <a:noFill/>
          <a:ln>
            <a:noFill/>
          </a:ln>
        </p:spPr>
      </p:pic>
      <p:sp>
        <p:nvSpPr>
          <p:cNvPr id="2" name="Rectangle 1"/>
          <p:cNvSpPr/>
          <p:nvPr/>
        </p:nvSpPr>
        <p:spPr>
          <a:xfrm>
            <a:off x="838200" y="6323112"/>
            <a:ext cx="6524543" cy="461665"/>
          </a:xfrm>
          <a:prstGeom prst="rect">
            <a:avLst/>
          </a:prstGeom>
        </p:spPr>
        <p:txBody>
          <a:bodyPr wrap="none">
            <a:spAutoFit/>
          </a:bodyPr>
          <a:lstStyle/>
          <a:p>
            <a:pPr lvl="0"/>
            <a:r>
              <a:rPr lang="en-US" sz="2400" dirty="0">
                <a:solidFill>
                  <a:schemeClr val="tx1"/>
                </a:solidFill>
                <a:latin typeface="Georgia" panose="02040502050405020303" pitchFamily="18" charset="0"/>
              </a:rPr>
              <a:t>Retrieved from </a:t>
            </a:r>
            <a:r>
              <a:rPr lang="en-US" sz="2400" u="sng" dirty="0">
                <a:solidFill>
                  <a:schemeClr val="tx1"/>
                </a:solidFill>
                <a:latin typeface="Georgia" panose="02040502050405020303" pitchFamily="18" charset="0"/>
                <a:hlinkClick r:id="rId3" tooltip="web link"/>
              </a:rPr>
              <a:t>https://vimeo.com/194717297</a:t>
            </a:r>
            <a:r>
              <a:rPr lang="en-US" sz="2400" u="sng" dirty="0">
                <a:solidFill>
                  <a:schemeClr val="tx1"/>
                </a:solidFill>
                <a:latin typeface="Georgia" panose="02040502050405020303" pitchFamily="18" charset="0"/>
              </a:rPr>
              <a:t> </a:t>
            </a:r>
            <a:endParaRPr lang="en-US" sz="2400" dirty="0">
              <a:solidFill>
                <a:schemeClr val="tx1"/>
              </a:solidFill>
              <a:latin typeface="Georgia" panose="02040502050405020303"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6"/>
          <p:cNvSpPr txBox="1">
            <a:spLocks noGrp="1"/>
          </p:cNvSpPr>
          <p:nvPr>
            <p:ph type="title"/>
          </p:nvPr>
        </p:nvSpPr>
        <p:spPr>
          <a:xfrm>
            <a:off x="715536" y="153252"/>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Play </a:t>
            </a:r>
            <a:r>
              <a:rPr lang="en-US" dirty="0" smtClean="0">
                <a:latin typeface="Georgia" panose="02040502050405020303" pitchFamily="18" charset="0"/>
                <a:ea typeface="Times New Roman"/>
                <a:cs typeface="Times New Roman"/>
                <a:sym typeface="Times New Roman"/>
              </a:rPr>
              <a:t>Organizers (Slide 2)</a:t>
            </a:r>
            <a:endParaRPr dirty="0">
              <a:latin typeface="Georgia" panose="02040502050405020303" pitchFamily="18" charset="0"/>
              <a:ea typeface="Times New Roman"/>
              <a:cs typeface="Times New Roman"/>
              <a:sym typeface="Times New Roman"/>
            </a:endParaRPr>
          </a:p>
        </p:txBody>
      </p:sp>
      <p:sp>
        <p:nvSpPr>
          <p:cNvPr id="440" name="Google Shape;440;p66"/>
          <p:cNvSpPr txBox="1">
            <a:spLocks noGrp="1"/>
          </p:cNvSpPr>
          <p:nvPr>
            <p:ph type="body" idx="1"/>
          </p:nvPr>
        </p:nvSpPr>
        <p:spPr>
          <a:xfrm>
            <a:off x="715536" y="1478815"/>
            <a:ext cx="10515600" cy="4977741"/>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800"/>
              <a:buNone/>
            </a:pPr>
            <a:r>
              <a:rPr lang="en-US" sz="3600" b="1" dirty="0">
                <a:solidFill>
                  <a:schemeClr val="dk1"/>
                </a:solidFill>
                <a:latin typeface="Georgia" panose="02040502050405020303" pitchFamily="18" charset="0"/>
                <a:ea typeface="Times New Roman"/>
                <a:cs typeface="Times New Roman"/>
                <a:sym typeface="Times New Roman"/>
              </a:rPr>
              <a:t>Describe</a:t>
            </a:r>
            <a:r>
              <a:rPr lang="en-US" sz="2800" b="1" dirty="0">
                <a:solidFill>
                  <a:schemeClr val="dk1"/>
                </a:solidFill>
                <a:latin typeface="Georgia" panose="02040502050405020303" pitchFamily="18" charset="0"/>
                <a:ea typeface="Times New Roman"/>
                <a:cs typeface="Times New Roman"/>
                <a:sym typeface="Times New Roman"/>
              </a:rPr>
              <a:t> </a:t>
            </a:r>
            <a:endParaRPr b="1" dirty="0">
              <a:latin typeface="Georgia" panose="02040502050405020303" pitchFamily="18" charset="0"/>
              <a:ea typeface="Times New Roman"/>
              <a:cs typeface="Times New Roman"/>
              <a:sym typeface="Times New Roman"/>
            </a:endParaRPr>
          </a:p>
          <a:p>
            <a:pPr marL="914400" lvl="0" indent="-228600" algn="l" rtl="0">
              <a:lnSpc>
                <a:spcPct val="80000"/>
              </a:lnSpc>
              <a:spcBef>
                <a:spcPts val="1000"/>
              </a:spcBef>
              <a:spcAft>
                <a:spcPts val="0"/>
              </a:spcAft>
              <a:buClr>
                <a:schemeClr val="dk1"/>
              </a:buClr>
              <a:buSzPct val="100000"/>
              <a:buChar char="•"/>
              <a:tabLst>
                <a:tab pos="457200" algn="l"/>
              </a:tabLst>
            </a:pPr>
            <a:r>
              <a:rPr lang="en-US" sz="3200" dirty="0">
                <a:solidFill>
                  <a:schemeClr val="dk1"/>
                </a:solidFill>
                <a:latin typeface="Georgia" panose="02040502050405020303" pitchFamily="18" charset="0"/>
                <a:ea typeface="Times New Roman"/>
                <a:cs typeface="Times New Roman"/>
                <a:sym typeface="Times New Roman"/>
              </a:rPr>
              <a:t>Get friend’s attention</a:t>
            </a:r>
            <a:endParaRPr sz="3200" dirty="0">
              <a:latin typeface="Georgia" panose="02040502050405020303" pitchFamily="18" charset="0"/>
              <a:ea typeface="Times New Roman"/>
              <a:cs typeface="Times New Roman"/>
              <a:sym typeface="Times New Roman"/>
            </a:endParaRPr>
          </a:p>
          <a:p>
            <a:pPr marL="914400" lvl="0" indent="-228600" algn="l" rtl="0">
              <a:lnSpc>
                <a:spcPct val="80000"/>
              </a:lnSpc>
              <a:spcBef>
                <a:spcPts val="1000"/>
              </a:spcBef>
              <a:spcAft>
                <a:spcPts val="0"/>
              </a:spcAft>
              <a:buClr>
                <a:schemeClr val="dk1"/>
              </a:buClr>
              <a:buSzPct val="100000"/>
              <a:buChar char="•"/>
              <a:tabLst>
                <a:tab pos="457200" algn="l"/>
              </a:tabLst>
            </a:pPr>
            <a:r>
              <a:rPr lang="en-US" sz="3200" dirty="0">
                <a:solidFill>
                  <a:schemeClr val="dk1"/>
                </a:solidFill>
                <a:latin typeface="Georgia" panose="02040502050405020303" pitchFamily="18" charset="0"/>
                <a:ea typeface="Times New Roman"/>
                <a:cs typeface="Times New Roman"/>
                <a:sym typeface="Times New Roman"/>
              </a:rPr>
              <a:t>Give friend a toy</a:t>
            </a:r>
            <a:endParaRPr sz="3200" dirty="0">
              <a:latin typeface="Georgia" panose="02040502050405020303" pitchFamily="18" charset="0"/>
              <a:ea typeface="Times New Roman"/>
              <a:cs typeface="Times New Roman"/>
              <a:sym typeface="Times New Roman"/>
            </a:endParaRPr>
          </a:p>
          <a:p>
            <a:pPr marL="914400" lvl="0" indent="-228600" algn="l" rtl="0">
              <a:lnSpc>
                <a:spcPct val="80000"/>
              </a:lnSpc>
              <a:spcBef>
                <a:spcPts val="1000"/>
              </a:spcBef>
              <a:spcAft>
                <a:spcPts val="0"/>
              </a:spcAft>
              <a:buClr>
                <a:schemeClr val="dk1"/>
              </a:buClr>
              <a:buSzPct val="100000"/>
              <a:buChar char="•"/>
              <a:tabLst>
                <a:tab pos="457200" algn="l"/>
              </a:tabLst>
            </a:pPr>
            <a:r>
              <a:rPr lang="en-US" sz="3200" dirty="0">
                <a:solidFill>
                  <a:schemeClr val="dk1"/>
                </a:solidFill>
                <a:latin typeface="Georgia" panose="02040502050405020303" pitchFamily="18" charset="0"/>
                <a:ea typeface="Times New Roman"/>
                <a:cs typeface="Times New Roman"/>
                <a:sym typeface="Times New Roman"/>
              </a:rPr>
              <a:t>Give idea for what to do with toy or what to play</a:t>
            </a:r>
            <a:endParaRPr sz="3200" dirty="0">
              <a:latin typeface="Georgia" panose="02040502050405020303" pitchFamily="18" charset="0"/>
              <a:ea typeface="Times New Roman"/>
              <a:cs typeface="Times New Roman"/>
              <a:sym typeface="Times New Roman"/>
            </a:endParaRPr>
          </a:p>
          <a:p>
            <a:pPr marL="0" lvl="0" indent="0" algn="l" rtl="0">
              <a:lnSpc>
                <a:spcPct val="80000"/>
              </a:lnSpc>
              <a:spcBef>
                <a:spcPts val="1000"/>
              </a:spcBef>
              <a:spcAft>
                <a:spcPts val="0"/>
              </a:spcAft>
              <a:buClr>
                <a:schemeClr val="dk1"/>
              </a:buClr>
              <a:buSzPts val="2800"/>
              <a:buNone/>
            </a:pPr>
            <a:r>
              <a:rPr lang="en-US" sz="3600" b="1" dirty="0">
                <a:solidFill>
                  <a:schemeClr val="dk1"/>
                </a:solidFill>
                <a:latin typeface="Georgia" panose="02040502050405020303" pitchFamily="18" charset="0"/>
                <a:ea typeface="Times New Roman"/>
                <a:cs typeface="Times New Roman"/>
                <a:sym typeface="Times New Roman"/>
              </a:rPr>
              <a:t>Demonstrate</a:t>
            </a:r>
            <a:endParaRPr sz="3600" b="1" dirty="0">
              <a:latin typeface="Georgia" panose="02040502050405020303" pitchFamily="18" charset="0"/>
              <a:ea typeface="Times New Roman"/>
              <a:cs typeface="Times New Roman"/>
              <a:sym typeface="Times New Roman"/>
            </a:endParaRPr>
          </a:p>
          <a:p>
            <a:pPr marL="914400" lvl="0" indent="-228600" algn="l" rtl="0">
              <a:lnSpc>
                <a:spcPct val="80000"/>
              </a:lnSpc>
              <a:spcBef>
                <a:spcPts val="1000"/>
              </a:spcBef>
              <a:spcAft>
                <a:spcPts val="0"/>
              </a:spcAft>
              <a:buClr>
                <a:schemeClr val="dk1"/>
              </a:buClr>
              <a:buSzPts val="2800"/>
              <a:buChar char="•"/>
              <a:tabLst>
                <a:tab pos="457200" algn="l"/>
              </a:tabLst>
            </a:pPr>
            <a:r>
              <a:rPr lang="en-US" sz="3200" dirty="0">
                <a:solidFill>
                  <a:schemeClr val="dk1"/>
                </a:solidFill>
                <a:latin typeface="Georgia" panose="02040502050405020303" pitchFamily="18" charset="0"/>
                <a:ea typeface="Times New Roman"/>
                <a:cs typeface="Times New Roman"/>
                <a:sym typeface="Times New Roman"/>
              </a:rPr>
              <a:t>“Right way”</a:t>
            </a:r>
            <a:endParaRPr sz="3200" dirty="0">
              <a:latin typeface="Georgia" panose="02040502050405020303" pitchFamily="18" charset="0"/>
              <a:ea typeface="Times New Roman"/>
              <a:cs typeface="Times New Roman"/>
              <a:sym typeface="Times New Roman"/>
            </a:endParaRPr>
          </a:p>
          <a:p>
            <a:pPr marL="914400" lvl="0" indent="-228600" algn="l" rtl="0">
              <a:lnSpc>
                <a:spcPct val="80000"/>
              </a:lnSpc>
              <a:spcBef>
                <a:spcPts val="1000"/>
              </a:spcBef>
              <a:spcAft>
                <a:spcPts val="0"/>
              </a:spcAft>
              <a:buClr>
                <a:schemeClr val="dk1"/>
              </a:buClr>
              <a:buSzPts val="2800"/>
              <a:buChar char="•"/>
              <a:tabLst>
                <a:tab pos="457200" algn="l"/>
              </a:tabLst>
            </a:pPr>
            <a:r>
              <a:rPr lang="en-US" sz="3200" dirty="0">
                <a:solidFill>
                  <a:schemeClr val="dk1"/>
                </a:solidFill>
                <a:latin typeface="Georgia" panose="02040502050405020303" pitchFamily="18" charset="0"/>
                <a:ea typeface="Times New Roman"/>
                <a:cs typeface="Times New Roman"/>
                <a:sym typeface="Times New Roman"/>
              </a:rPr>
              <a:t>“Wrong way”</a:t>
            </a:r>
            <a:endParaRPr sz="3200" dirty="0">
              <a:latin typeface="Georgia" panose="02040502050405020303" pitchFamily="18" charset="0"/>
              <a:ea typeface="Times New Roman"/>
              <a:cs typeface="Times New Roman"/>
              <a:sym typeface="Times New Roman"/>
            </a:endParaRPr>
          </a:p>
          <a:p>
            <a:pPr marL="0" lvl="0" indent="0" algn="l" rtl="0">
              <a:lnSpc>
                <a:spcPct val="80000"/>
              </a:lnSpc>
              <a:spcBef>
                <a:spcPts val="1000"/>
              </a:spcBef>
              <a:spcAft>
                <a:spcPts val="0"/>
              </a:spcAft>
              <a:buClr>
                <a:schemeClr val="dk1"/>
              </a:buClr>
              <a:buSzPts val="2800"/>
              <a:buNone/>
            </a:pPr>
            <a:r>
              <a:rPr lang="en-US" sz="3600" b="1" dirty="0">
                <a:solidFill>
                  <a:schemeClr val="dk1"/>
                </a:solidFill>
                <a:latin typeface="Georgia" panose="02040502050405020303" pitchFamily="18" charset="0"/>
                <a:ea typeface="Times New Roman"/>
                <a:cs typeface="Times New Roman"/>
                <a:sym typeface="Times New Roman"/>
              </a:rPr>
              <a:t>Practice</a:t>
            </a:r>
            <a:endParaRPr sz="3600" b="1" dirty="0">
              <a:latin typeface="Georgia" panose="02040502050405020303" pitchFamily="18" charset="0"/>
              <a:ea typeface="Times New Roman"/>
              <a:cs typeface="Times New Roman"/>
              <a:sym typeface="Times New Roman"/>
            </a:endParaRPr>
          </a:p>
          <a:p>
            <a:pPr marL="0" lvl="0" indent="0" algn="l" rtl="0">
              <a:lnSpc>
                <a:spcPct val="80000"/>
              </a:lnSpc>
              <a:spcBef>
                <a:spcPts val="1000"/>
              </a:spcBef>
              <a:spcAft>
                <a:spcPts val="0"/>
              </a:spcAft>
              <a:buClr>
                <a:schemeClr val="dk1"/>
              </a:buClr>
              <a:buSzPts val="2800"/>
              <a:buNone/>
            </a:pPr>
            <a:r>
              <a:rPr lang="en-US" sz="3600" b="1" dirty="0">
                <a:solidFill>
                  <a:schemeClr val="dk1"/>
                </a:solidFill>
                <a:latin typeface="Georgia" panose="02040502050405020303" pitchFamily="18" charset="0"/>
                <a:ea typeface="Times New Roman"/>
                <a:cs typeface="Times New Roman"/>
                <a:sym typeface="Times New Roman"/>
              </a:rPr>
              <a:t>Promote</a:t>
            </a:r>
            <a:endParaRPr sz="3600" b="1" dirty="0">
              <a:latin typeface="Georgia" panose="02040502050405020303" pitchFamily="18" charset="0"/>
              <a:ea typeface="Times New Roman"/>
              <a:cs typeface="Times New Roman"/>
              <a:sym typeface="Times New Roman"/>
            </a:endParaRPr>
          </a:p>
          <a:p>
            <a:pPr marL="228600" lvl="0" indent="-50800" algn="l" rtl="0">
              <a:lnSpc>
                <a:spcPct val="80000"/>
              </a:lnSpc>
              <a:spcBef>
                <a:spcPts val="1000"/>
              </a:spcBef>
              <a:spcAft>
                <a:spcPts val="0"/>
              </a:spcAft>
              <a:buClr>
                <a:schemeClr val="dk1"/>
              </a:buClr>
              <a:buSzPts val="2800"/>
              <a:buNone/>
            </a:pPr>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74"/>
        <p:cNvGrpSpPr/>
        <p:nvPr/>
      </p:nvGrpSpPr>
      <p:grpSpPr>
        <a:xfrm>
          <a:off x="0" y="0"/>
          <a:ext cx="0" cy="0"/>
          <a:chOff x="0" y="0"/>
          <a:chExt cx="0" cy="0"/>
        </a:xfrm>
      </p:grpSpPr>
      <p:sp>
        <p:nvSpPr>
          <p:cNvPr id="175" name="Google Shape;175;p31"/>
          <p:cNvSpPr txBox="1">
            <a:spLocks noGrp="1"/>
          </p:cNvSpPr>
          <p:nvPr>
            <p:ph type="title"/>
          </p:nvPr>
        </p:nvSpPr>
        <p:spPr>
          <a:xfrm>
            <a:off x="838200" y="19785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Agenda </a:t>
            </a:r>
            <a:endParaRPr dirty="0">
              <a:latin typeface="Georgia" panose="02040502050405020303" pitchFamily="18" charset="0"/>
              <a:ea typeface="Times New Roman"/>
              <a:cs typeface="Times New Roman"/>
              <a:sym typeface="Times New Roman"/>
            </a:endParaRPr>
          </a:p>
        </p:txBody>
      </p:sp>
      <p:sp>
        <p:nvSpPr>
          <p:cNvPr id="176" name="Google Shape;176;p31"/>
          <p:cNvSpPr txBox="1">
            <a:spLocks noGrp="1"/>
          </p:cNvSpPr>
          <p:nvPr>
            <p:ph type="body" idx="1"/>
          </p:nvPr>
        </p:nvSpPr>
        <p:spPr>
          <a:xfrm>
            <a:off x="838200" y="1405054"/>
            <a:ext cx="10515600" cy="5040352"/>
          </a:xfrm>
          <a:prstGeom prst="rect">
            <a:avLst/>
          </a:prstGeom>
          <a:noFill/>
          <a:ln>
            <a:noFill/>
          </a:ln>
        </p:spPr>
        <p:txBody>
          <a:bodyPr spcFirstLastPara="1" wrap="square" lIns="91425" tIns="45700" rIns="91425" bIns="45700" anchor="t" anchorCtr="0">
            <a:noAutofit/>
          </a:bodyPr>
          <a:lstStyle/>
          <a:p>
            <a:pPr marL="228600" lvl="0" indent="-254000" algn="l" rtl="0">
              <a:lnSpc>
                <a:spcPct val="90000"/>
              </a:lnSpc>
              <a:spcBef>
                <a:spcPts val="0"/>
              </a:spcBef>
              <a:spcAft>
                <a:spcPts val="0"/>
              </a:spcAft>
              <a:buClr>
                <a:schemeClr val="dk1"/>
              </a:buClr>
              <a:buSzPct val="100000"/>
              <a:buChar char="•"/>
            </a:pPr>
            <a:r>
              <a:rPr lang="en-US" sz="4000" dirty="0">
                <a:latin typeface="Georgia" panose="02040502050405020303" pitchFamily="18" charset="0"/>
                <a:ea typeface="Times New Roman"/>
                <a:cs typeface="Times New Roman"/>
                <a:sym typeface="Times New Roman"/>
              </a:rPr>
              <a:t>A few </a:t>
            </a:r>
            <a:r>
              <a:rPr lang="en-US" sz="4000" dirty="0" smtClean="0">
                <a:latin typeface="Georgia" panose="02040502050405020303" pitchFamily="18" charset="0"/>
                <a:ea typeface="Times New Roman"/>
                <a:cs typeface="Times New Roman"/>
                <a:sym typeface="Times New Roman"/>
              </a:rPr>
              <a:t>facts</a:t>
            </a:r>
          </a:p>
          <a:p>
            <a:pPr marL="228600" lvl="0" indent="-254000" algn="l" rtl="0">
              <a:lnSpc>
                <a:spcPct val="90000"/>
              </a:lnSpc>
              <a:spcBef>
                <a:spcPts val="0"/>
              </a:spcBef>
              <a:spcAft>
                <a:spcPts val="0"/>
              </a:spcAft>
              <a:buClr>
                <a:schemeClr val="dk1"/>
              </a:buClr>
              <a:buSzPct val="100000"/>
              <a:buChar char="•"/>
            </a:pPr>
            <a:endParaRPr sz="2000" dirty="0">
              <a:latin typeface="Georgia" panose="02040502050405020303" pitchFamily="18" charset="0"/>
            </a:endParaRPr>
          </a:p>
          <a:p>
            <a:pPr marL="228600" lvl="0" indent="-254000" algn="l" rtl="0">
              <a:lnSpc>
                <a:spcPct val="90000"/>
              </a:lnSpc>
              <a:spcBef>
                <a:spcPts val="1000"/>
              </a:spcBef>
              <a:spcAft>
                <a:spcPts val="0"/>
              </a:spcAft>
              <a:buClr>
                <a:schemeClr val="dk1"/>
              </a:buClr>
              <a:buSzPct val="100000"/>
              <a:buChar char="•"/>
            </a:pPr>
            <a:r>
              <a:rPr lang="en-US" sz="4000" dirty="0">
                <a:latin typeface="Georgia" panose="02040502050405020303" pitchFamily="18" charset="0"/>
                <a:ea typeface="Times New Roman"/>
                <a:cs typeface="Times New Roman"/>
                <a:sym typeface="Times New Roman"/>
              </a:rPr>
              <a:t>Why it’s hard to teach social </a:t>
            </a:r>
            <a:r>
              <a:rPr lang="en-US" sz="4000" dirty="0" smtClean="0">
                <a:latin typeface="Georgia" panose="02040502050405020303" pitchFamily="18" charset="0"/>
                <a:ea typeface="Times New Roman"/>
                <a:cs typeface="Times New Roman"/>
                <a:sym typeface="Times New Roman"/>
              </a:rPr>
              <a:t>skills</a:t>
            </a:r>
          </a:p>
          <a:p>
            <a:pPr marL="228600" lvl="0" indent="-254000" algn="l" rtl="0">
              <a:lnSpc>
                <a:spcPct val="90000"/>
              </a:lnSpc>
              <a:spcBef>
                <a:spcPts val="1000"/>
              </a:spcBef>
              <a:spcAft>
                <a:spcPts val="0"/>
              </a:spcAft>
              <a:buClr>
                <a:schemeClr val="dk1"/>
              </a:buClr>
              <a:buSzPct val="100000"/>
              <a:buChar char="•"/>
            </a:pPr>
            <a:endParaRPr sz="2000" dirty="0">
              <a:latin typeface="Georgia" panose="02040502050405020303" pitchFamily="18" charset="0"/>
            </a:endParaRPr>
          </a:p>
          <a:p>
            <a:pPr marL="228600" lvl="0" indent="-254000" algn="l" rtl="0">
              <a:lnSpc>
                <a:spcPct val="90000"/>
              </a:lnSpc>
              <a:spcBef>
                <a:spcPts val="1000"/>
              </a:spcBef>
              <a:spcAft>
                <a:spcPts val="0"/>
              </a:spcAft>
              <a:buClr>
                <a:schemeClr val="dk1"/>
              </a:buClr>
              <a:buSzPct val="100000"/>
              <a:buChar char="•"/>
            </a:pPr>
            <a:r>
              <a:rPr lang="en-US" sz="4000" dirty="0">
                <a:latin typeface="Georgia" panose="02040502050405020303" pitchFamily="18" charset="0"/>
                <a:ea typeface="Times New Roman"/>
                <a:cs typeface="Times New Roman"/>
                <a:sym typeface="Times New Roman"/>
              </a:rPr>
              <a:t>What the research </a:t>
            </a:r>
            <a:r>
              <a:rPr lang="en-US" sz="4000" dirty="0" smtClean="0">
                <a:latin typeface="Georgia" panose="02040502050405020303" pitchFamily="18" charset="0"/>
                <a:ea typeface="Times New Roman"/>
                <a:cs typeface="Times New Roman"/>
                <a:sym typeface="Times New Roman"/>
              </a:rPr>
              <a:t>says</a:t>
            </a:r>
          </a:p>
          <a:p>
            <a:pPr marL="228600" lvl="0" indent="-254000" algn="l" rtl="0">
              <a:lnSpc>
                <a:spcPct val="90000"/>
              </a:lnSpc>
              <a:spcBef>
                <a:spcPts val="1000"/>
              </a:spcBef>
              <a:spcAft>
                <a:spcPts val="0"/>
              </a:spcAft>
              <a:buClr>
                <a:schemeClr val="dk1"/>
              </a:buClr>
              <a:buSzPct val="100000"/>
              <a:buChar char="•"/>
            </a:pPr>
            <a:endParaRPr sz="2000" dirty="0">
              <a:latin typeface="Georgia" panose="02040502050405020303" pitchFamily="18" charset="0"/>
            </a:endParaRPr>
          </a:p>
          <a:p>
            <a:pPr marL="228600" lvl="0" indent="-254000" algn="l" rtl="0">
              <a:lnSpc>
                <a:spcPct val="90000"/>
              </a:lnSpc>
              <a:spcBef>
                <a:spcPts val="1000"/>
              </a:spcBef>
              <a:spcAft>
                <a:spcPts val="0"/>
              </a:spcAft>
              <a:buClr>
                <a:schemeClr val="dk1"/>
              </a:buClr>
              <a:buSzPct val="100000"/>
              <a:buChar char="•"/>
            </a:pPr>
            <a:r>
              <a:rPr lang="en-US" sz="4000" dirty="0">
                <a:latin typeface="Georgia" panose="02040502050405020303" pitchFamily="18" charset="0"/>
                <a:ea typeface="Times New Roman"/>
                <a:cs typeface="Times New Roman"/>
                <a:sym typeface="Times New Roman"/>
              </a:rPr>
              <a:t>The teacher’s role </a:t>
            </a:r>
            <a:endParaRPr lang="en-US" sz="4000" dirty="0" smtClean="0">
              <a:latin typeface="Georgia" panose="02040502050405020303" pitchFamily="18" charset="0"/>
              <a:ea typeface="Times New Roman"/>
              <a:cs typeface="Times New Roman"/>
              <a:sym typeface="Times New Roman"/>
            </a:endParaRPr>
          </a:p>
          <a:p>
            <a:pPr marL="228600" lvl="0" indent="-254000" algn="l" rtl="0">
              <a:lnSpc>
                <a:spcPct val="90000"/>
              </a:lnSpc>
              <a:spcBef>
                <a:spcPts val="1000"/>
              </a:spcBef>
              <a:spcAft>
                <a:spcPts val="0"/>
              </a:spcAft>
              <a:buClr>
                <a:schemeClr val="dk1"/>
              </a:buClr>
              <a:buSzPct val="100000"/>
              <a:buChar char="•"/>
            </a:pPr>
            <a:endParaRPr sz="2000" dirty="0">
              <a:latin typeface="Georgia" panose="02040502050405020303" pitchFamily="18" charset="0"/>
            </a:endParaRPr>
          </a:p>
          <a:p>
            <a:pPr marL="228600" lvl="0" indent="-254000" algn="l" rtl="0">
              <a:lnSpc>
                <a:spcPct val="90000"/>
              </a:lnSpc>
              <a:spcBef>
                <a:spcPts val="1000"/>
              </a:spcBef>
              <a:spcAft>
                <a:spcPts val="0"/>
              </a:spcAft>
              <a:buClr>
                <a:schemeClr val="dk1"/>
              </a:buClr>
              <a:buSzPct val="100000"/>
              <a:buChar char="•"/>
            </a:pPr>
            <a:r>
              <a:rPr lang="en-US" sz="4000" dirty="0">
                <a:latin typeface="Georgia" panose="02040502050405020303" pitchFamily="18" charset="0"/>
                <a:ea typeface="Times New Roman"/>
                <a:cs typeface="Times New Roman"/>
                <a:sym typeface="Times New Roman"/>
              </a:rPr>
              <a:t>Teaching strategies</a:t>
            </a:r>
            <a:endParaRPr sz="40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hlinkClick r:id="rId3" tooltip="web site link"/>
              </a:rPr>
              <a:t>Taking Turns</a:t>
            </a:r>
            <a:endParaRPr dirty="0">
              <a:latin typeface="Georgia" panose="02040502050405020303" pitchFamily="18" charset="0"/>
              <a:ea typeface="Times New Roman"/>
              <a:cs typeface="Times New Roman"/>
              <a:sym typeface="Times New Roman"/>
            </a:endParaRPr>
          </a:p>
        </p:txBody>
      </p:sp>
      <p:pic>
        <p:nvPicPr>
          <p:cNvPr id="447" name="Google Shape;447;p67" descr="&quot;&quot;"/>
          <p:cNvPicPr preferRelativeResize="0">
            <a:picLocks noGrp="1"/>
          </p:cNvPicPr>
          <p:nvPr>
            <p:ph type="body" idx="1"/>
          </p:nvPr>
        </p:nvPicPr>
        <p:blipFill rotWithShape="1">
          <a:blip r:embed="rId4">
            <a:alphaModFix/>
          </a:blip>
          <a:srcRect/>
          <a:stretch/>
        </p:blipFill>
        <p:spPr>
          <a:xfrm>
            <a:off x="3194050" y="1520825"/>
            <a:ext cx="5803900" cy="4351338"/>
          </a:xfrm>
          <a:prstGeom prst="rect">
            <a:avLst/>
          </a:prstGeom>
          <a:noFill/>
          <a:ln>
            <a:noFill/>
          </a:ln>
        </p:spPr>
      </p:pic>
      <p:sp>
        <p:nvSpPr>
          <p:cNvPr id="2" name="Rectangle 1"/>
          <p:cNvSpPr/>
          <p:nvPr/>
        </p:nvSpPr>
        <p:spPr>
          <a:xfrm>
            <a:off x="838200" y="6176963"/>
            <a:ext cx="6527749" cy="461665"/>
          </a:xfrm>
          <a:prstGeom prst="rect">
            <a:avLst/>
          </a:prstGeom>
        </p:spPr>
        <p:txBody>
          <a:bodyPr wrap="none">
            <a:spAutoFit/>
          </a:bodyPr>
          <a:lstStyle/>
          <a:p>
            <a:pPr lvl="0"/>
            <a:r>
              <a:rPr lang="en-US" sz="2400" dirty="0">
                <a:solidFill>
                  <a:schemeClr val="tx1"/>
                </a:solidFill>
                <a:latin typeface="Georgia" panose="02040502050405020303" pitchFamily="18" charset="0"/>
              </a:rPr>
              <a:t>Retrieved from </a:t>
            </a:r>
            <a:r>
              <a:rPr lang="en-US" sz="2400" u="sng" dirty="0">
                <a:solidFill>
                  <a:schemeClr val="tx1"/>
                </a:solidFill>
                <a:latin typeface="Georgia" panose="02040502050405020303" pitchFamily="18" charset="0"/>
                <a:hlinkClick r:id="rId3" tooltip="web link"/>
              </a:rPr>
              <a:t>https://vimeo.com/194718231 </a:t>
            </a:r>
            <a:endParaRPr lang="en-US" sz="2400" dirty="0">
              <a:solidFill>
                <a:schemeClr val="tx1"/>
              </a:solidFill>
              <a:latin typeface="Georgia" panose="02040502050405020303"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68"/>
          <p:cNvSpPr txBox="1">
            <a:spLocks noGrp="1"/>
          </p:cNvSpPr>
          <p:nvPr>
            <p:ph type="title"/>
          </p:nvPr>
        </p:nvSpPr>
        <p:spPr>
          <a:xfrm>
            <a:off x="838200" y="18670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Encourage Peer Models</a:t>
            </a:r>
            <a:endParaRPr dirty="0">
              <a:latin typeface="Georgia" panose="02040502050405020303" pitchFamily="18" charset="0"/>
              <a:ea typeface="Times New Roman"/>
              <a:cs typeface="Times New Roman"/>
              <a:sym typeface="Times New Roman"/>
            </a:endParaRPr>
          </a:p>
        </p:txBody>
      </p:sp>
      <p:sp>
        <p:nvSpPr>
          <p:cNvPr id="455" name="Google Shape;455;p68"/>
          <p:cNvSpPr txBox="1">
            <a:spLocks noGrp="1"/>
          </p:cNvSpPr>
          <p:nvPr>
            <p:ph type="body" idx="1"/>
          </p:nvPr>
        </p:nvSpPr>
        <p:spPr>
          <a:xfrm>
            <a:off x="838200" y="1401878"/>
            <a:ext cx="10515600" cy="4943165"/>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2960"/>
              <a:buNone/>
            </a:pPr>
            <a:r>
              <a:rPr lang="en-US" sz="3600" dirty="0">
                <a:latin typeface="Georgia" panose="02040502050405020303" pitchFamily="18" charset="0"/>
                <a:ea typeface="Times New Roman"/>
                <a:cs typeface="Times New Roman"/>
                <a:sym typeface="Times New Roman"/>
              </a:rPr>
              <a:t>Teach them </a:t>
            </a:r>
            <a:r>
              <a:rPr lang="en-US" sz="3600" dirty="0" smtClean="0">
                <a:latin typeface="Georgia" panose="02040502050405020303" pitchFamily="18" charset="0"/>
                <a:ea typeface="Times New Roman"/>
                <a:cs typeface="Times New Roman"/>
                <a:sym typeface="Times New Roman"/>
              </a:rPr>
              <a:t>to…</a:t>
            </a:r>
            <a:endParaRPr sz="3600" dirty="0">
              <a:latin typeface="Georgia" panose="02040502050405020303" pitchFamily="18" charset="0"/>
              <a:ea typeface="Times New Roman"/>
              <a:cs typeface="Times New Roman"/>
              <a:sym typeface="Times New Roman"/>
            </a:endParaRPr>
          </a:p>
          <a:p>
            <a:pPr marL="685800" lvl="1" indent="-228600" algn="l" rtl="0">
              <a:lnSpc>
                <a:spcPct val="100000"/>
              </a:lnSpc>
              <a:spcBef>
                <a:spcPts val="500"/>
              </a:spcBef>
              <a:spcAft>
                <a:spcPts val="0"/>
              </a:spcAft>
              <a:buClr>
                <a:schemeClr val="dk1"/>
              </a:buClr>
              <a:buSzPct val="100000"/>
              <a:buChar char="•"/>
            </a:pPr>
            <a:r>
              <a:rPr lang="en-US" sz="3200" dirty="0">
                <a:latin typeface="Georgia" panose="02040502050405020303" pitchFamily="18" charset="0"/>
                <a:ea typeface="Times New Roman"/>
                <a:cs typeface="Times New Roman"/>
                <a:sym typeface="Times New Roman"/>
              </a:rPr>
              <a:t>Share toys, if developmentally and age appropriate</a:t>
            </a:r>
            <a:endParaRPr sz="3200" dirty="0">
              <a:latin typeface="Georgia" panose="02040502050405020303" pitchFamily="18" charset="0"/>
              <a:ea typeface="Times New Roman"/>
              <a:cs typeface="Times New Roman"/>
              <a:sym typeface="Times New Roman"/>
            </a:endParaRPr>
          </a:p>
          <a:p>
            <a:pPr marL="685800" lvl="1" indent="-228600" algn="l" rtl="0">
              <a:lnSpc>
                <a:spcPct val="100000"/>
              </a:lnSpc>
              <a:spcBef>
                <a:spcPts val="500"/>
              </a:spcBef>
              <a:spcAft>
                <a:spcPts val="0"/>
              </a:spcAft>
              <a:buClr>
                <a:schemeClr val="dk1"/>
              </a:buClr>
              <a:buSzPct val="100000"/>
              <a:buChar char="•"/>
            </a:pPr>
            <a:r>
              <a:rPr lang="en-US" sz="3200" dirty="0">
                <a:latin typeface="Georgia" panose="02040502050405020303" pitchFamily="18" charset="0"/>
                <a:ea typeface="Times New Roman"/>
                <a:cs typeface="Times New Roman"/>
                <a:sym typeface="Times New Roman"/>
              </a:rPr>
              <a:t>Offer assistance</a:t>
            </a:r>
            <a:endParaRPr sz="3200" dirty="0">
              <a:latin typeface="Georgia" panose="02040502050405020303" pitchFamily="18" charset="0"/>
            </a:endParaRPr>
          </a:p>
          <a:p>
            <a:pPr marL="685800" lvl="1" indent="-228600" algn="l" rtl="0">
              <a:lnSpc>
                <a:spcPct val="100000"/>
              </a:lnSpc>
              <a:spcBef>
                <a:spcPts val="500"/>
              </a:spcBef>
              <a:spcAft>
                <a:spcPts val="0"/>
              </a:spcAft>
              <a:buClr>
                <a:schemeClr val="dk1"/>
              </a:buClr>
              <a:buSzPct val="100000"/>
              <a:buChar char="•"/>
            </a:pPr>
            <a:r>
              <a:rPr lang="en-US" sz="3200" dirty="0">
                <a:latin typeface="Georgia" panose="02040502050405020303" pitchFamily="18" charset="0"/>
                <a:ea typeface="Times New Roman"/>
                <a:cs typeface="Times New Roman"/>
                <a:sym typeface="Times New Roman"/>
              </a:rPr>
              <a:t>Give compliments</a:t>
            </a:r>
            <a:endParaRPr sz="3200" dirty="0">
              <a:latin typeface="Georgia" panose="02040502050405020303" pitchFamily="18" charset="0"/>
            </a:endParaRPr>
          </a:p>
          <a:p>
            <a:pPr marL="685800" lvl="1" indent="-228600" algn="l" rtl="0">
              <a:lnSpc>
                <a:spcPct val="100000"/>
              </a:lnSpc>
              <a:spcBef>
                <a:spcPts val="500"/>
              </a:spcBef>
              <a:spcAft>
                <a:spcPts val="0"/>
              </a:spcAft>
              <a:buClr>
                <a:schemeClr val="dk1"/>
              </a:buClr>
              <a:buSzPct val="100000"/>
              <a:buChar char="•"/>
            </a:pPr>
            <a:r>
              <a:rPr lang="en-US" sz="3200" dirty="0">
                <a:latin typeface="Georgia" panose="02040502050405020303" pitchFamily="18" charset="0"/>
                <a:ea typeface="Times New Roman"/>
                <a:cs typeface="Times New Roman"/>
                <a:sym typeface="Times New Roman"/>
              </a:rPr>
              <a:t>Ask questions</a:t>
            </a:r>
            <a:endParaRPr sz="3200" dirty="0">
              <a:latin typeface="Georgia" panose="02040502050405020303" pitchFamily="18" charset="0"/>
            </a:endParaRPr>
          </a:p>
          <a:p>
            <a:pPr marL="685800" lvl="1" indent="-228600" algn="l" rtl="0">
              <a:lnSpc>
                <a:spcPct val="100000"/>
              </a:lnSpc>
              <a:spcBef>
                <a:spcPts val="500"/>
              </a:spcBef>
              <a:spcAft>
                <a:spcPts val="0"/>
              </a:spcAft>
              <a:buClr>
                <a:schemeClr val="dk1"/>
              </a:buClr>
              <a:buSzPct val="100000"/>
              <a:buChar char="•"/>
            </a:pPr>
            <a:r>
              <a:rPr lang="en-US" sz="3200" dirty="0">
                <a:latin typeface="Georgia" panose="02040502050405020303" pitchFamily="18" charset="0"/>
                <a:ea typeface="Times New Roman"/>
                <a:cs typeface="Times New Roman"/>
                <a:sym typeface="Times New Roman"/>
              </a:rPr>
              <a:t>Be persistent</a:t>
            </a:r>
            <a:endParaRPr sz="3200" dirty="0">
              <a:latin typeface="Georgia" panose="02040502050405020303" pitchFamily="18" charset="0"/>
            </a:endParaRPr>
          </a:p>
          <a:p>
            <a:pPr marL="685800" lvl="1" indent="-228600" algn="l" rtl="0">
              <a:lnSpc>
                <a:spcPct val="100000"/>
              </a:lnSpc>
              <a:spcBef>
                <a:spcPts val="500"/>
              </a:spcBef>
              <a:spcAft>
                <a:spcPts val="0"/>
              </a:spcAft>
              <a:buClr>
                <a:schemeClr val="dk1"/>
              </a:buClr>
              <a:buSzPct val="100000"/>
              <a:buChar char="•"/>
            </a:pPr>
            <a:r>
              <a:rPr lang="en-US" sz="3200" dirty="0">
                <a:latin typeface="Georgia" panose="02040502050405020303" pitchFamily="18" charset="0"/>
                <a:ea typeface="Times New Roman"/>
                <a:cs typeface="Times New Roman"/>
                <a:sym typeface="Times New Roman"/>
              </a:rPr>
              <a:t>Wait</a:t>
            </a:r>
            <a:endParaRPr sz="3200" dirty="0">
              <a:latin typeface="Georgia" panose="02040502050405020303" pitchFamily="18" charset="0"/>
            </a:endParaRPr>
          </a:p>
          <a:p>
            <a:pPr marL="685800" lvl="1" indent="-228600" algn="l" rtl="0">
              <a:lnSpc>
                <a:spcPct val="100000"/>
              </a:lnSpc>
              <a:spcBef>
                <a:spcPts val="500"/>
              </a:spcBef>
              <a:spcAft>
                <a:spcPts val="0"/>
              </a:spcAft>
              <a:buClr>
                <a:schemeClr val="dk1"/>
              </a:buClr>
              <a:buSzPct val="100000"/>
              <a:buChar char="•"/>
            </a:pPr>
            <a:r>
              <a:rPr lang="en-US" sz="3200" dirty="0">
                <a:latin typeface="Georgia" panose="02040502050405020303" pitchFamily="18" charset="0"/>
                <a:ea typeface="Times New Roman"/>
                <a:cs typeface="Times New Roman"/>
                <a:sym typeface="Times New Roman"/>
              </a:rPr>
              <a:t>Use alternative communication</a:t>
            </a:r>
            <a:endParaRPr sz="32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hlinkClick r:id="rId3" tooltip="web site link"/>
              </a:rPr>
              <a:t>Peer Teaching</a:t>
            </a:r>
            <a:endParaRPr dirty="0">
              <a:latin typeface="Georgia" panose="02040502050405020303" pitchFamily="18" charset="0"/>
              <a:ea typeface="Times New Roman"/>
              <a:cs typeface="Times New Roman"/>
              <a:sym typeface="Times New Roman"/>
            </a:endParaRPr>
          </a:p>
        </p:txBody>
      </p:sp>
      <p:pic>
        <p:nvPicPr>
          <p:cNvPr id="462" name="Google Shape;462;p69" descr="&quot;&quot;"/>
          <p:cNvPicPr preferRelativeResize="0">
            <a:picLocks noGrp="1"/>
          </p:cNvPicPr>
          <p:nvPr>
            <p:ph type="body" idx="1"/>
          </p:nvPr>
        </p:nvPicPr>
        <p:blipFill rotWithShape="1">
          <a:blip r:embed="rId4">
            <a:alphaModFix/>
          </a:blip>
          <a:srcRect/>
          <a:stretch/>
        </p:blipFill>
        <p:spPr>
          <a:xfrm>
            <a:off x="2872315" y="1481138"/>
            <a:ext cx="6126413" cy="4593135"/>
          </a:xfrm>
          <a:prstGeom prst="rect">
            <a:avLst/>
          </a:prstGeom>
          <a:noFill/>
          <a:ln>
            <a:noFill/>
          </a:ln>
        </p:spPr>
      </p:pic>
      <p:sp>
        <p:nvSpPr>
          <p:cNvPr id="2" name="Rectangle 1"/>
          <p:cNvSpPr/>
          <p:nvPr/>
        </p:nvSpPr>
        <p:spPr>
          <a:xfrm>
            <a:off x="838200" y="6283823"/>
            <a:ext cx="6506909" cy="461665"/>
          </a:xfrm>
          <a:prstGeom prst="rect">
            <a:avLst/>
          </a:prstGeom>
        </p:spPr>
        <p:txBody>
          <a:bodyPr wrap="none">
            <a:spAutoFit/>
          </a:bodyPr>
          <a:lstStyle/>
          <a:p>
            <a:pPr lvl="0"/>
            <a:r>
              <a:rPr lang="en-US" sz="2400" dirty="0">
                <a:solidFill>
                  <a:schemeClr val="tx1"/>
                </a:solidFill>
                <a:latin typeface="Georgia" panose="02040502050405020303" pitchFamily="18" charset="0"/>
              </a:rPr>
              <a:t>Retrieved from </a:t>
            </a:r>
            <a:r>
              <a:rPr lang="en-US" sz="2400" u="sng" dirty="0">
                <a:solidFill>
                  <a:schemeClr val="tx1"/>
                </a:solidFill>
                <a:latin typeface="Georgia" panose="02040502050405020303" pitchFamily="18" charset="0"/>
                <a:hlinkClick r:id="rId3" tooltip="web link"/>
              </a:rPr>
              <a:t>https://vimeo.com/194719092</a:t>
            </a:r>
            <a:endParaRPr lang="en-US" sz="2400" u="sng" dirty="0">
              <a:solidFill>
                <a:schemeClr val="tx1"/>
              </a:solidFill>
              <a:latin typeface="Georgia" panose="02040502050405020303"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70"/>
          <p:cNvSpPr txBox="1">
            <a:spLocks noGrp="1"/>
          </p:cNvSpPr>
          <p:nvPr>
            <p:ph type="title"/>
          </p:nvPr>
        </p:nvSpPr>
        <p:spPr>
          <a:xfrm>
            <a:off x="838200" y="275916"/>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Class-wide Strategies to Support Individual Children </a:t>
            </a:r>
            <a:endParaRPr dirty="0">
              <a:latin typeface="Georgia" panose="02040502050405020303" pitchFamily="18" charset="0"/>
              <a:ea typeface="Times New Roman"/>
              <a:cs typeface="Times New Roman"/>
              <a:sym typeface="Times New Roman"/>
            </a:endParaRPr>
          </a:p>
        </p:txBody>
      </p:sp>
      <p:sp>
        <p:nvSpPr>
          <p:cNvPr id="470" name="Google Shape;470;p70"/>
          <p:cNvSpPr txBox="1">
            <a:spLocks noGrp="1"/>
          </p:cNvSpPr>
          <p:nvPr>
            <p:ph type="body" idx="1"/>
          </p:nvPr>
        </p:nvSpPr>
        <p:spPr>
          <a:xfrm>
            <a:off x="838200" y="1725263"/>
            <a:ext cx="10515600" cy="4686687"/>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3200"/>
              <a:buChar char="•"/>
            </a:pPr>
            <a:r>
              <a:rPr lang="en-US" sz="3600" dirty="0">
                <a:latin typeface="Georgia" panose="02040502050405020303" pitchFamily="18" charset="0"/>
                <a:ea typeface="Times New Roman"/>
                <a:cs typeface="Times New Roman"/>
                <a:sym typeface="Times New Roman"/>
              </a:rPr>
              <a:t>Incidental teaching</a:t>
            </a:r>
            <a:endParaRPr sz="3600" dirty="0">
              <a:latin typeface="Georgia" panose="02040502050405020303" pitchFamily="18" charset="0"/>
            </a:endParaRPr>
          </a:p>
          <a:p>
            <a:pPr marL="685800" lvl="1" indent="-228600" algn="l" rtl="0">
              <a:lnSpc>
                <a:spcPct val="100000"/>
              </a:lnSpc>
              <a:spcBef>
                <a:spcPts val="500"/>
              </a:spcBef>
              <a:spcAft>
                <a:spcPts val="0"/>
              </a:spcAft>
              <a:buClr>
                <a:schemeClr val="dk1"/>
              </a:buClr>
              <a:buSzPts val="2800"/>
              <a:buChar char="•"/>
            </a:pPr>
            <a:r>
              <a:rPr lang="en-US" sz="3200" dirty="0">
                <a:latin typeface="Georgia" panose="02040502050405020303" pitchFamily="18" charset="0"/>
                <a:ea typeface="Times New Roman"/>
                <a:cs typeface="Times New Roman"/>
                <a:sym typeface="Times New Roman"/>
              </a:rPr>
              <a:t>Geared toward what the child likes to do</a:t>
            </a:r>
            <a:endParaRPr sz="3200" dirty="0">
              <a:latin typeface="Georgia" panose="02040502050405020303" pitchFamily="18" charset="0"/>
            </a:endParaRPr>
          </a:p>
          <a:p>
            <a:pPr marL="685800" lvl="1" indent="-228600" algn="l" rtl="0">
              <a:lnSpc>
                <a:spcPct val="100000"/>
              </a:lnSpc>
              <a:spcBef>
                <a:spcPts val="500"/>
              </a:spcBef>
              <a:spcAft>
                <a:spcPts val="0"/>
              </a:spcAft>
              <a:buClr>
                <a:schemeClr val="dk1"/>
              </a:buClr>
              <a:buSzPts val="2800"/>
              <a:buChar char="•"/>
            </a:pPr>
            <a:r>
              <a:rPr lang="en-US" sz="3200" dirty="0">
                <a:latin typeface="Georgia" panose="02040502050405020303" pitchFamily="18" charset="0"/>
                <a:ea typeface="Times New Roman"/>
                <a:cs typeface="Times New Roman"/>
                <a:sym typeface="Times New Roman"/>
              </a:rPr>
              <a:t>Conducted in a natural setting</a:t>
            </a:r>
            <a:endParaRPr sz="3200" dirty="0">
              <a:latin typeface="Georgia" panose="02040502050405020303" pitchFamily="18" charset="0"/>
            </a:endParaRPr>
          </a:p>
          <a:p>
            <a:pPr marL="685800" lvl="1" indent="-228600" algn="l" rtl="0">
              <a:lnSpc>
                <a:spcPct val="100000"/>
              </a:lnSpc>
              <a:spcBef>
                <a:spcPts val="500"/>
              </a:spcBef>
              <a:spcAft>
                <a:spcPts val="0"/>
              </a:spcAft>
              <a:buClr>
                <a:schemeClr val="dk1"/>
              </a:buClr>
              <a:buSzPts val="2800"/>
              <a:buChar char="•"/>
            </a:pPr>
            <a:r>
              <a:rPr lang="en-US" sz="3200" dirty="0">
                <a:latin typeface="Georgia" panose="02040502050405020303" pitchFamily="18" charset="0"/>
                <a:ea typeface="Times New Roman"/>
                <a:cs typeface="Times New Roman"/>
                <a:sym typeface="Times New Roman"/>
              </a:rPr>
              <a:t>Child determines materials and activity; teacher determines goals</a:t>
            </a:r>
            <a:endParaRPr sz="3200" dirty="0">
              <a:latin typeface="Georgia" panose="02040502050405020303" pitchFamily="18" charset="0"/>
            </a:endParaRPr>
          </a:p>
          <a:p>
            <a:pPr marL="685800" lvl="1" indent="-228600" algn="l" rtl="0">
              <a:lnSpc>
                <a:spcPct val="100000"/>
              </a:lnSpc>
              <a:spcBef>
                <a:spcPts val="500"/>
              </a:spcBef>
              <a:spcAft>
                <a:spcPts val="0"/>
              </a:spcAft>
              <a:buClr>
                <a:schemeClr val="dk1"/>
              </a:buClr>
              <a:buSzPts val="2800"/>
              <a:buChar char="•"/>
            </a:pPr>
            <a:r>
              <a:rPr lang="en-US" sz="3200" dirty="0">
                <a:latin typeface="Georgia" panose="02040502050405020303" pitchFamily="18" charset="0"/>
                <a:ea typeface="Times New Roman"/>
                <a:cs typeface="Times New Roman"/>
                <a:sym typeface="Times New Roman"/>
              </a:rPr>
              <a:t>Brief, positive interactions focused on child-selected activities</a:t>
            </a:r>
            <a:endParaRPr sz="3200"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200"/>
              <a:buChar char="•"/>
            </a:pPr>
            <a:r>
              <a:rPr lang="en-US" sz="3600" dirty="0">
                <a:latin typeface="Georgia" panose="02040502050405020303" pitchFamily="18" charset="0"/>
                <a:ea typeface="Times New Roman"/>
                <a:cs typeface="Times New Roman"/>
                <a:sym typeface="Times New Roman"/>
              </a:rPr>
              <a:t>Prompting and guiding</a:t>
            </a:r>
            <a:endParaRPr sz="36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71"/>
          <p:cNvSpPr txBox="1">
            <a:spLocks noGrp="1"/>
          </p:cNvSpPr>
          <p:nvPr>
            <p:ph type="title"/>
          </p:nvPr>
        </p:nvSpPr>
        <p:spPr>
          <a:xfrm>
            <a:off x="838200" y="365126"/>
            <a:ext cx="10515600" cy="107338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Teaching Two- and Three-year-olds</a:t>
            </a:r>
            <a:endParaRPr dirty="0">
              <a:latin typeface="Georgia" panose="02040502050405020303" pitchFamily="18" charset="0"/>
              <a:ea typeface="Times New Roman"/>
              <a:cs typeface="Times New Roman"/>
              <a:sym typeface="Times New Roman"/>
            </a:endParaRPr>
          </a:p>
        </p:txBody>
      </p:sp>
      <p:sp>
        <p:nvSpPr>
          <p:cNvPr id="477" name="Google Shape;477;p71"/>
          <p:cNvSpPr txBox="1">
            <a:spLocks noGrp="1"/>
          </p:cNvSpPr>
          <p:nvPr>
            <p:ph type="body" idx="1"/>
          </p:nvPr>
        </p:nvSpPr>
        <p:spPr>
          <a:xfrm>
            <a:off x="537118" y="1825624"/>
            <a:ext cx="5181600" cy="4630931"/>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2600"/>
              <a:buChar char="•"/>
            </a:pPr>
            <a:r>
              <a:rPr lang="en-US" dirty="0">
                <a:latin typeface="Georgia" panose="02040502050405020303" pitchFamily="18" charset="0"/>
                <a:ea typeface="Times New Roman"/>
                <a:cs typeface="Times New Roman"/>
                <a:sym typeface="Times New Roman"/>
              </a:rPr>
              <a:t>Be brief, use action language</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2600"/>
              <a:buChar char="•"/>
            </a:pPr>
            <a:r>
              <a:rPr lang="en-US" dirty="0">
                <a:latin typeface="Georgia" panose="02040502050405020303" pitchFamily="18" charset="0"/>
                <a:ea typeface="Times New Roman"/>
                <a:cs typeface="Times New Roman"/>
                <a:sym typeface="Times New Roman"/>
              </a:rPr>
              <a:t>Model </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2600"/>
              <a:buChar char="•"/>
            </a:pPr>
            <a:r>
              <a:rPr lang="en-US" dirty="0">
                <a:latin typeface="Georgia" panose="02040502050405020303" pitchFamily="18" charset="0"/>
                <a:ea typeface="Times New Roman"/>
                <a:cs typeface="Times New Roman"/>
                <a:sym typeface="Times New Roman"/>
              </a:rPr>
              <a:t>Alert children to others’ emotional states </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2600"/>
              <a:buChar char="•"/>
            </a:pPr>
            <a:r>
              <a:rPr lang="en-US" dirty="0">
                <a:latin typeface="Georgia" panose="02040502050405020303" pitchFamily="18" charset="0"/>
                <a:ea typeface="Times New Roman"/>
                <a:cs typeface="Times New Roman"/>
                <a:sym typeface="Times New Roman"/>
              </a:rPr>
              <a:t>Connect others’ emotional states </a:t>
            </a:r>
            <a:br>
              <a:rPr lang="en-US" dirty="0">
                <a:latin typeface="Georgia" panose="02040502050405020303" pitchFamily="18" charset="0"/>
                <a:ea typeface="Times New Roman"/>
                <a:cs typeface="Times New Roman"/>
                <a:sym typeface="Times New Roman"/>
              </a:rPr>
            </a:br>
            <a:r>
              <a:rPr lang="en-US" dirty="0">
                <a:latin typeface="Georgia" panose="02040502050405020303" pitchFamily="18" charset="0"/>
                <a:ea typeface="Times New Roman"/>
                <a:cs typeface="Times New Roman"/>
                <a:sym typeface="Times New Roman"/>
              </a:rPr>
              <a:t>to the child’s</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2600"/>
              <a:buChar char="•"/>
            </a:pPr>
            <a:r>
              <a:rPr lang="en-US" dirty="0">
                <a:latin typeface="Georgia" panose="02040502050405020303" pitchFamily="18" charset="0"/>
                <a:ea typeface="Times New Roman"/>
                <a:cs typeface="Times New Roman"/>
                <a:sym typeface="Times New Roman"/>
              </a:rPr>
              <a:t>Give alternative interpretations of events</a:t>
            </a:r>
            <a:endParaRPr dirty="0">
              <a:latin typeface="Georgia" panose="02040502050405020303" pitchFamily="18" charset="0"/>
            </a:endParaRPr>
          </a:p>
        </p:txBody>
      </p:sp>
      <p:sp>
        <p:nvSpPr>
          <p:cNvPr id="478" name="Google Shape;478;p71"/>
          <p:cNvSpPr txBox="1">
            <a:spLocks noGrp="1"/>
          </p:cNvSpPr>
          <p:nvPr>
            <p:ph type="body" idx="2"/>
          </p:nvPr>
        </p:nvSpPr>
        <p:spPr>
          <a:xfrm>
            <a:off x="6172200" y="1825624"/>
            <a:ext cx="5181600" cy="4775897"/>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ct val="100000"/>
              <a:buChar char="•"/>
            </a:pPr>
            <a:r>
              <a:rPr lang="en-US" dirty="0">
                <a:latin typeface="Georgia" panose="02040502050405020303" pitchFamily="18" charset="0"/>
                <a:ea typeface="Times New Roman"/>
                <a:cs typeface="Times New Roman"/>
                <a:sym typeface="Times New Roman"/>
              </a:rPr>
              <a:t>Label and validate emotions</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ct val="100000"/>
              <a:buChar char="•"/>
            </a:pPr>
            <a:r>
              <a:rPr lang="en-US" dirty="0">
                <a:latin typeface="Georgia" panose="02040502050405020303" pitchFamily="18" charset="0"/>
                <a:ea typeface="Times New Roman"/>
                <a:cs typeface="Times New Roman"/>
                <a:sym typeface="Times New Roman"/>
              </a:rPr>
              <a:t>Teach peers to prompt children </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ct val="100000"/>
              <a:buChar char="•"/>
            </a:pPr>
            <a:r>
              <a:rPr lang="en-US" dirty="0">
                <a:latin typeface="Georgia" panose="02040502050405020303" pitchFamily="18" charset="0"/>
                <a:ea typeface="Times New Roman"/>
                <a:cs typeface="Times New Roman"/>
                <a:sym typeface="Times New Roman"/>
              </a:rPr>
              <a:t>Prompt children</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ct val="100000"/>
              <a:buChar char="•"/>
            </a:pPr>
            <a:r>
              <a:rPr lang="en-US" dirty="0">
                <a:latin typeface="Georgia" panose="02040502050405020303" pitchFamily="18" charset="0"/>
                <a:ea typeface="Times New Roman"/>
                <a:cs typeface="Times New Roman"/>
                <a:sym typeface="Times New Roman"/>
              </a:rPr>
              <a:t>Give two brief ideas </a:t>
            </a:r>
            <a:br>
              <a:rPr lang="en-US" dirty="0">
                <a:latin typeface="Georgia" panose="02040502050405020303" pitchFamily="18" charset="0"/>
                <a:ea typeface="Times New Roman"/>
                <a:cs typeface="Times New Roman"/>
                <a:sym typeface="Times New Roman"/>
              </a:rPr>
            </a:br>
            <a:r>
              <a:rPr lang="en-US" dirty="0">
                <a:latin typeface="Georgia" panose="02040502050405020303" pitchFamily="18" charset="0"/>
                <a:ea typeface="Times New Roman"/>
                <a:cs typeface="Times New Roman"/>
                <a:sym typeface="Times New Roman"/>
              </a:rPr>
              <a:t>to choose from</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ct val="100000"/>
              <a:buChar char="•"/>
            </a:pPr>
            <a:r>
              <a:rPr lang="en-US" dirty="0">
                <a:latin typeface="Georgia" panose="02040502050405020303" pitchFamily="18" charset="0"/>
                <a:ea typeface="Times New Roman"/>
                <a:cs typeface="Times New Roman"/>
                <a:sym typeface="Times New Roman"/>
              </a:rPr>
              <a:t>Redirect children when they opt not to use social skills</a:t>
            </a:r>
            <a:endParaRPr dirty="0">
              <a:latin typeface="Georgia" panose="02040502050405020303" pitchFamily="18" charset="0"/>
            </a:endParaRPr>
          </a:p>
          <a:p>
            <a:pPr marL="228600" lvl="0" indent="-228600" algn="l" rtl="0">
              <a:lnSpc>
                <a:spcPct val="100000"/>
              </a:lnSpc>
              <a:spcBef>
                <a:spcPts val="1000"/>
              </a:spcBef>
              <a:spcAft>
                <a:spcPts val="0"/>
              </a:spcAft>
              <a:buClr>
                <a:schemeClr val="dk1"/>
              </a:buClr>
              <a:buSzPct val="100000"/>
              <a:buChar char="•"/>
            </a:pPr>
            <a:r>
              <a:rPr lang="en-US" dirty="0">
                <a:latin typeface="Georgia" panose="02040502050405020303" pitchFamily="18" charset="0"/>
                <a:ea typeface="Times New Roman"/>
                <a:cs typeface="Times New Roman"/>
                <a:sym typeface="Times New Roman"/>
              </a:rPr>
              <a:t>Reframe events</a:t>
            </a:r>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72"/>
          <p:cNvSpPr txBox="1">
            <a:spLocks noGrp="1"/>
          </p:cNvSpPr>
          <p:nvPr>
            <p:ph type="title"/>
          </p:nvPr>
        </p:nvSpPr>
        <p:spPr>
          <a:xfrm>
            <a:off x="838200" y="365125"/>
            <a:ext cx="10515600" cy="1325563"/>
          </a:xfrm>
          <a:prstGeom prst="rect">
            <a:avLst/>
          </a:prstGeom>
          <a:noFill/>
          <a:ln>
            <a:noFill/>
          </a:ln>
        </p:spPr>
        <p:txBody>
          <a:bodyPr spcFirstLastPara="1" wrap="square" lIns="92075" tIns="46025" rIns="92075" bIns="46025"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Teaching Four- and Five-year-olds</a:t>
            </a:r>
            <a:endParaRPr dirty="0">
              <a:latin typeface="Georgia" panose="02040502050405020303" pitchFamily="18" charset="0"/>
            </a:endParaRPr>
          </a:p>
        </p:txBody>
      </p:sp>
      <p:sp>
        <p:nvSpPr>
          <p:cNvPr id="485" name="Google Shape;485;p72"/>
          <p:cNvSpPr txBox="1">
            <a:spLocks noGrp="1"/>
          </p:cNvSpPr>
          <p:nvPr>
            <p:ph type="body" idx="1"/>
          </p:nvPr>
        </p:nvSpPr>
        <p:spPr>
          <a:xfrm>
            <a:off x="715536" y="1690688"/>
            <a:ext cx="5181600" cy="4731292"/>
          </a:xfrm>
          <a:prstGeom prst="rect">
            <a:avLst/>
          </a:prstGeom>
          <a:noFill/>
          <a:ln>
            <a:noFill/>
          </a:ln>
        </p:spPr>
        <p:txBody>
          <a:bodyPr spcFirstLastPara="1" wrap="square" lIns="92075" tIns="46025" rIns="92075" bIns="46025" anchor="t" anchorCtr="0">
            <a:noAutofit/>
          </a:bodyPr>
          <a:lstStyle/>
          <a:p>
            <a:pPr marL="228600" lvl="0" indent="-228600" algn="l" rtl="0">
              <a:lnSpc>
                <a:spcPct val="90000"/>
              </a:lnSpc>
              <a:spcBef>
                <a:spcPts val="0"/>
              </a:spcBef>
              <a:spcAft>
                <a:spcPts val="0"/>
              </a:spcAft>
              <a:buClr>
                <a:schemeClr val="dk1"/>
              </a:buClr>
              <a:buSzPts val="2400"/>
              <a:buChar char="•"/>
            </a:pPr>
            <a:r>
              <a:rPr lang="en-US" sz="3200" dirty="0">
                <a:latin typeface="Georgia" panose="02040502050405020303" pitchFamily="18" charset="0"/>
                <a:ea typeface="Times New Roman"/>
                <a:cs typeface="Times New Roman"/>
                <a:sym typeface="Times New Roman"/>
              </a:rPr>
              <a:t>Observe </a:t>
            </a:r>
            <a:endParaRPr sz="3200" dirty="0">
              <a:latin typeface="Georgia" panose="02040502050405020303" pitchFamily="18" charset="0"/>
            </a:endParaRPr>
          </a:p>
          <a:p>
            <a:pPr marL="228600" lvl="0" indent="-228600" algn="l" rtl="0">
              <a:lnSpc>
                <a:spcPct val="90000"/>
              </a:lnSpc>
              <a:spcBef>
                <a:spcPts val="1000"/>
              </a:spcBef>
              <a:spcAft>
                <a:spcPts val="0"/>
              </a:spcAft>
              <a:buClr>
                <a:schemeClr val="dk1"/>
              </a:buClr>
              <a:buSzPts val="2400"/>
              <a:buChar char="•"/>
            </a:pPr>
            <a:r>
              <a:rPr lang="en-US" sz="3200" dirty="0">
                <a:latin typeface="Georgia" panose="02040502050405020303" pitchFamily="18" charset="0"/>
                <a:ea typeface="Times New Roman"/>
                <a:cs typeface="Times New Roman"/>
                <a:sym typeface="Times New Roman"/>
              </a:rPr>
              <a:t>Model</a:t>
            </a:r>
            <a:endParaRPr sz="3200" dirty="0">
              <a:latin typeface="Georgia" panose="02040502050405020303" pitchFamily="18" charset="0"/>
            </a:endParaRPr>
          </a:p>
          <a:p>
            <a:pPr marL="228600" lvl="0" indent="-228600" algn="l" rtl="0">
              <a:lnSpc>
                <a:spcPct val="90000"/>
              </a:lnSpc>
              <a:spcBef>
                <a:spcPts val="1000"/>
              </a:spcBef>
              <a:spcAft>
                <a:spcPts val="0"/>
              </a:spcAft>
              <a:buClr>
                <a:schemeClr val="dk1"/>
              </a:buClr>
              <a:buSzPts val="2400"/>
              <a:buChar char="•"/>
            </a:pPr>
            <a:r>
              <a:rPr lang="en-US" sz="3200" dirty="0">
                <a:latin typeface="Georgia" panose="02040502050405020303" pitchFamily="18" charset="0"/>
                <a:ea typeface="Times New Roman"/>
                <a:cs typeface="Times New Roman"/>
                <a:sym typeface="Times New Roman"/>
              </a:rPr>
              <a:t>Solicit children’s ideas:</a:t>
            </a:r>
            <a:endParaRPr sz="3200" dirty="0">
              <a:latin typeface="Georgia" panose="02040502050405020303" pitchFamily="18" charset="0"/>
            </a:endParaRPr>
          </a:p>
          <a:p>
            <a:pPr marL="685800" lvl="1" indent="-228600" algn="l" rtl="0">
              <a:lnSpc>
                <a:spcPct val="90000"/>
              </a:lnSpc>
              <a:spcBef>
                <a:spcPts val="500"/>
              </a:spcBef>
              <a:spcAft>
                <a:spcPts val="0"/>
              </a:spcAft>
              <a:buClr>
                <a:schemeClr val="dk1"/>
              </a:buClr>
              <a:buSzPts val="2200"/>
              <a:buChar char="•"/>
            </a:pPr>
            <a:r>
              <a:rPr lang="en-US" sz="2800" dirty="0">
                <a:latin typeface="Georgia" panose="02040502050405020303" pitchFamily="18" charset="0"/>
                <a:ea typeface="Times New Roman"/>
                <a:cs typeface="Times New Roman"/>
                <a:sym typeface="Times New Roman"/>
              </a:rPr>
              <a:t>Describe the situation</a:t>
            </a:r>
            <a:endParaRPr sz="2800" dirty="0">
              <a:latin typeface="Georgia" panose="02040502050405020303" pitchFamily="18" charset="0"/>
            </a:endParaRPr>
          </a:p>
          <a:p>
            <a:pPr marL="685800" lvl="1" indent="-228600" algn="l" rtl="0">
              <a:lnSpc>
                <a:spcPct val="90000"/>
              </a:lnSpc>
              <a:spcBef>
                <a:spcPts val="500"/>
              </a:spcBef>
              <a:spcAft>
                <a:spcPts val="0"/>
              </a:spcAft>
              <a:buClr>
                <a:schemeClr val="dk1"/>
              </a:buClr>
              <a:buSzPts val="2200"/>
              <a:buChar char="•"/>
            </a:pPr>
            <a:r>
              <a:rPr lang="en-US" sz="2800" dirty="0">
                <a:latin typeface="Georgia" panose="02040502050405020303" pitchFamily="18" charset="0"/>
                <a:ea typeface="Times New Roman"/>
                <a:cs typeface="Times New Roman"/>
                <a:sym typeface="Times New Roman"/>
              </a:rPr>
              <a:t>Ask open-ended questions </a:t>
            </a:r>
            <a:endParaRPr sz="2800" dirty="0">
              <a:latin typeface="Georgia" panose="02040502050405020303" pitchFamily="18" charset="0"/>
            </a:endParaRPr>
          </a:p>
          <a:p>
            <a:pPr marL="685800" lvl="1" indent="-228600" algn="l" rtl="0">
              <a:lnSpc>
                <a:spcPct val="90000"/>
              </a:lnSpc>
              <a:spcBef>
                <a:spcPts val="500"/>
              </a:spcBef>
              <a:spcAft>
                <a:spcPts val="0"/>
              </a:spcAft>
              <a:buClr>
                <a:schemeClr val="dk1"/>
              </a:buClr>
              <a:buSzPts val="2200"/>
              <a:buChar char="•"/>
            </a:pPr>
            <a:r>
              <a:rPr lang="en-US" sz="2800" dirty="0">
                <a:latin typeface="Georgia" panose="02040502050405020303" pitchFamily="18" charset="0"/>
                <a:ea typeface="Times New Roman"/>
                <a:cs typeface="Times New Roman"/>
                <a:sym typeface="Times New Roman"/>
              </a:rPr>
              <a:t>Teach children to expect to try again </a:t>
            </a:r>
            <a:endParaRPr sz="2800" dirty="0">
              <a:latin typeface="Georgia" panose="02040502050405020303" pitchFamily="18" charset="0"/>
            </a:endParaRPr>
          </a:p>
          <a:p>
            <a:pPr marL="685800" lvl="1" indent="-228600" algn="l" rtl="0">
              <a:lnSpc>
                <a:spcPct val="90000"/>
              </a:lnSpc>
              <a:spcBef>
                <a:spcPts val="500"/>
              </a:spcBef>
              <a:spcAft>
                <a:spcPts val="0"/>
              </a:spcAft>
              <a:buClr>
                <a:schemeClr val="dk1"/>
              </a:buClr>
              <a:buSzPts val="2200"/>
              <a:buChar char="•"/>
            </a:pPr>
            <a:r>
              <a:rPr lang="en-US" sz="2800" dirty="0">
                <a:latin typeface="Georgia" panose="02040502050405020303" pitchFamily="18" charset="0"/>
                <a:ea typeface="Times New Roman"/>
                <a:cs typeface="Times New Roman"/>
                <a:sym typeface="Times New Roman"/>
              </a:rPr>
              <a:t>Encourage children to describe their feelings to each other</a:t>
            </a:r>
            <a:endParaRPr sz="2800" dirty="0">
              <a:latin typeface="Georgia" panose="02040502050405020303" pitchFamily="18" charset="0"/>
            </a:endParaRPr>
          </a:p>
        </p:txBody>
      </p:sp>
      <p:sp>
        <p:nvSpPr>
          <p:cNvPr id="486" name="Google Shape;486;p72"/>
          <p:cNvSpPr txBox="1">
            <a:spLocks noGrp="1"/>
          </p:cNvSpPr>
          <p:nvPr>
            <p:ph type="body" idx="2"/>
          </p:nvPr>
        </p:nvSpPr>
        <p:spPr>
          <a:xfrm>
            <a:off x="6172200" y="1690688"/>
            <a:ext cx="5181600" cy="4351338"/>
          </a:xfrm>
          <a:prstGeom prst="rect">
            <a:avLst/>
          </a:prstGeom>
          <a:noFill/>
          <a:ln>
            <a:noFill/>
          </a:ln>
        </p:spPr>
        <p:txBody>
          <a:bodyPr spcFirstLastPara="1" wrap="square" lIns="92075" tIns="46025" rIns="92075" bIns="46025" anchor="t" anchorCtr="0">
            <a:noAutofit/>
          </a:bodyPr>
          <a:lstStyle/>
          <a:p>
            <a:pPr marL="228600" lvl="0" indent="-228600" algn="l" rtl="0">
              <a:lnSpc>
                <a:spcPct val="100000"/>
              </a:lnSpc>
              <a:spcBef>
                <a:spcPts val="0"/>
              </a:spcBef>
              <a:spcAft>
                <a:spcPts val="0"/>
              </a:spcAft>
              <a:buClr>
                <a:schemeClr val="dk1"/>
              </a:buClr>
              <a:buSzPct val="100000"/>
              <a:buChar char="•"/>
            </a:pPr>
            <a:r>
              <a:rPr lang="en-US" sz="3200" dirty="0">
                <a:latin typeface="Georgia" panose="02040502050405020303" pitchFamily="18" charset="0"/>
                <a:ea typeface="Times New Roman"/>
                <a:cs typeface="Times New Roman"/>
                <a:sym typeface="Times New Roman"/>
              </a:rPr>
              <a:t>Teach peers to prompt children </a:t>
            </a:r>
            <a:endParaRPr sz="3200" dirty="0">
              <a:latin typeface="Georgia" panose="02040502050405020303" pitchFamily="18" charset="0"/>
            </a:endParaRPr>
          </a:p>
          <a:p>
            <a:pPr marL="228600" lvl="0" indent="-228600" algn="l" rtl="0">
              <a:lnSpc>
                <a:spcPct val="100000"/>
              </a:lnSpc>
              <a:spcBef>
                <a:spcPts val="1000"/>
              </a:spcBef>
              <a:spcAft>
                <a:spcPts val="0"/>
              </a:spcAft>
              <a:buClr>
                <a:schemeClr val="dk1"/>
              </a:buClr>
              <a:buSzPct val="100000"/>
              <a:buChar char="•"/>
            </a:pPr>
            <a:r>
              <a:rPr lang="en-US" sz="3200" dirty="0">
                <a:latin typeface="Georgia" panose="02040502050405020303" pitchFamily="18" charset="0"/>
                <a:ea typeface="Times New Roman"/>
                <a:cs typeface="Times New Roman"/>
                <a:sym typeface="Times New Roman"/>
              </a:rPr>
              <a:t>Prompt children </a:t>
            </a:r>
            <a:endParaRPr sz="3200" dirty="0">
              <a:latin typeface="Georgia" panose="02040502050405020303" pitchFamily="18" charset="0"/>
            </a:endParaRPr>
          </a:p>
          <a:p>
            <a:pPr marL="228600" lvl="0" indent="-228600" algn="l" rtl="0">
              <a:lnSpc>
                <a:spcPct val="100000"/>
              </a:lnSpc>
              <a:spcBef>
                <a:spcPts val="1000"/>
              </a:spcBef>
              <a:spcAft>
                <a:spcPts val="0"/>
              </a:spcAft>
              <a:buClr>
                <a:schemeClr val="dk1"/>
              </a:buClr>
              <a:buSzPct val="100000"/>
              <a:buChar char="•"/>
            </a:pPr>
            <a:r>
              <a:rPr lang="en-US" sz="3200" dirty="0">
                <a:latin typeface="Georgia" panose="02040502050405020303" pitchFamily="18" charset="0"/>
                <a:ea typeface="Times New Roman"/>
                <a:cs typeface="Times New Roman"/>
                <a:sym typeface="Times New Roman"/>
              </a:rPr>
              <a:t>Redirect children with </a:t>
            </a:r>
            <a:br>
              <a:rPr lang="en-US" sz="3200" dirty="0">
                <a:latin typeface="Georgia" panose="02040502050405020303" pitchFamily="18" charset="0"/>
                <a:ea typeface="Times New Roman"/>
                <a:cs typeface="Times New Roman"/>
                <a:sym typeface="Times New Roman"/>
              </a:rPr>
            </a:br>
            <a:r>
              <a:rPr lang="en-US" sz="3200" dirty="0">
                <a:latin typeface="Georgia" panose="02040502050405020303" pitchFamily="18" charset="0"/>
                <a:ea typeface="Times New Roman"/>
                <a:cs typeface="Times New Roman"/>
                <a:sym typeface="Times New Roman"/>
              </a:rPr>
              <a:t>a brief, straightforward explanation when nothing else works</a:t>
            </a:r>
            <a:endParaRPr sz="3200" dirty="0">
              <a:latin typeface="Georgia" panose="02040502050405020303" pitchFamily="18" charset="0"/>
            </a:endParaRPr>
          </a:p>
        </p:txBody>
      </p:sp>
      <p:pic>
        <p:nvPicPr>
          <p:cNvPr id="487" name="Google Shape;487;p72" descr="&quot;&quot;"/>
          <p:cNvPicPr preferRelativeResize="0"/>
          <p:nvPr/>
        </p:nvPicPr>
        <p:blipFill rotWithShape="1">
          <a:blip r:embed="rId3">
            <a:alphaModFix/>
          </a:blip>
          <a:srcRect/>
          <a:stretch/>
        </p:blipFill>
        <p:spPr>
          <a:xfrm>
            <a:off x="8006575" y="4966938"/>
            <a:ext cx="2637263" cy="1891062"/>
          </a:xfrm>
          <a:prstGeom prst="rect">
            <a:avLst/>
          </a:prstGeom>
          <a:noFill/>
          <a:ln>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73"/>
          <p:cNvSpPr txBox="1">
            <a:spLocks noGrp="1"/>
          </p:cNvSpPr>
          <p:nvPr>
            <p:ph type="title"/>
          </p:nvPr>
        </p:nvSpPr>
        <p:spPr>
          <a:xfrm>
            <a:off x="838200" y="365125"/>
            <a:ext cx="10515600" cy="111798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Put It All Together…</a:t>
            </a:r>
            <a:endParaRPr dirty="0">
              <a:latin typeface="Georgia" panose="02040502050405020303" pitchFamily="18" charset="0"/>
            </a:endParaRPr>
          </a:p>
        </p:txBody>
      </p:sp>
      <p:sp>
        <p:nvSpPr>
          <p:cNvPr id="494" name="Google Shape;494;p73"/>
          <p:cNvSpPr txBox="1">
            <a:spLocks noGrp="1"/>
          </p:cNvSpPr>
          <p:nvPr>
            <p:ph type="body" idx="1"/>
          </p:nvPr>
        </p:nvSpPr>
        <p:spPr>
          <a:xfrm>
            <a:off x="637478" y="1825624"/>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ct val="100000"/>
              <a:buChar char="•"/>
            </a:pPr>
            <a:r>
              <a:rPr lang="en-US" sz="4000" dirty="0">
                <a:latin typeface="Georgia" panose="02040502050405020303" pitchFamily="18" charset="0"/>
                <a:ea typeface="Times New Roman"/>
                <a:cs typeface="Times New Roman"/>
                <a:sym typeface="Times New Roman"/>
              </a:rPr>
              <a:t>Form groups of three</a:t>
            </a:r>
            <a:endParaRPr sz="4000" dirty="0">
              <a:latin typeface="Georgia" panose="02040502050405020303" pitchFamily="18" charset="0"/>
            </a:endParaRPr>
          </a:p>
          <a:p>
            <a:pPr marL="228600" lvl="0" indent="-228600" algn="l" rtl="0">
              <a:lnSpc>
                <a:spcPct val="100000"/>
              </a:lnSpc>
              <a:spcBef>
                <a:spcPts val="1000"/>
              </a:spcBef>
              <a:spcAft>
                <a:spcPts val="0"/>
              </a:spcAft>
              <a:buClr>
                <a:schemeClr val="dk1"/>
              </a:buClr>
              <a:buSzPct val="100000"/>
              <a:buChar char="•"/>
            </a:pPr>
            <a:r>
              <a:rPr lang="en-US" sz="4000" dirty="0">
                <a:latin typeface="Georgia" panose="02040502050405020303" pitchFamily="18" charset="0"/>
                <a:ea typeface="Times New Roman"/>
                <a:cs typeface="Times New Roman"/>
                <a:sym typeface="Times New Roman"/>
              </a:rPr>
              <a:t>Assign a recorder</a:t>
            </a:r>
            <a:endParaRPr sz="4000" dirty="0">
              <a:latin typeface="Georgia" panose="02040502050405020303" pitchFamily="18" charset="0"/>
            </a:endParaRPr>
          </a:p>
          <a:p>
            <a:pPr marL="228600" lvl="0" indent="-228600" algn="l" rtl="0">
              <a:lnSpc>
                <a:spcPct val="100000"/>
              </a:lnSpc>
              <a:spcBef>
                <a:spcPts val="1000"/>
              </a:spcBef>
              <a:spcAft>
                <a:spcPts val="0"/>
              </a:spcAft>
              <a:buClr>
                <a:schemeClr val="dk1"/>
              </a:buClr>
              <a:buSzPct val="100000"/>
              <a:buChar char="•"/>
            </a:pPr>
            <a:r>
              <a:rPr lang="en-US" sz="4000" dirty="0">
                <a:latin typeface="Georgia" panose="02040502050405020303" pitchFamily="18" charset="0"/>
                <a:ea typeface="Times New Roman"/>
                <a:cs typeface="Times New Roman"/>
                <a:sym typeface="Times New Roman"/>
              </a:rPr>
              <a:t>Read “What could you do?”</a:t>
            </a:r>
            <a:endParaRPr sz="4000" dirty="0">
              <a:latin typeface="Georgia" panose="02040502050405020303" pitchFamily="18" charset="0"/>
            </a:endParaRPr>
          </a:p>
          <a:p>
            <a:pPr marL="228600" lvl="0" indent="-228600" algn="l" rtl="0">
              <a:lnSpc>
                <a:spcPct val="100000"/>
              </a:lnSpc>
              <a:spcBef>
                <a:spcPts val="1000"/>
              </a:spcBef>
              <a:spcAft>
                <a:spcPts val="0"/>
              </a:spcAft>
              <a:buClr>
                <a:schemeClr val="dk1"/>
              </a:buClr>
              <a:buSzPct val="100000"/>
              <a:buChar char="•"/>
            </a:pPr>
            <a:r>
              <a:rPr lang="en-US" sz="4000" dirty="0">
                <a:latin typeface="Georgia" panose="02040502050405020303" pitchFamily="18" charset="0"/>
                <a:ea typeface="Times New Roman"/>
                <a:cs typeface="Times New Roman"/>
                <a:sym typeface="Times New Roman"/>
              </a:rPr>
              <a:t>Identify the social behaviors not being used by the child(</a:t>
            </a:r>
            <a:r>
              <a:rPr lang="en-US" sz="4000" dirty="0" err="1">
                <a:latin typeface="Georgia" panose="02040502050405020303" pitchFamily="18" charset="0"/>
                <a:ea typeface="Times New Roman"/>
                <a:cs typeface="Times New Roman"/>
                <a:sym typeface="Times New Roman"/>
              </a:rPr>
              <a:t>ren</a:t>
            </a:r>
            <a:r>
              <a:rPr lang="en-US" sz="4000" dirty="0">
                <a:latin typeface="Georgia" panose="02040502050405020303" pitchFamily="18" charset="0"/>
                <a:ea typeface="Times New Roman"/>
                <a:cs typeface="Times New Roman"/>
                <a:sym typeface="Times New Roman"/>
              </a:rPr>
              <a:t>)</a:t>
            </a:r>
            <a:endParaRPr sz="4000" dirty="0">
              <a:latin typeface="Georgia" panose="02040502050405020303" pitchFamily="18" charset="0"/>
            </a:endParaRPr>
          </a:p>
          <a:p>
            <a:pPr marL="228600" lvl="0" indent="-228600" algn="l" rtl="0">
              <a:lnSpc>
                <a:spcPct val="100000"/>
              </a:lnSpc>
              <a:spcBef>
                <a:spcPts val="1000"/>
              </a:spcBef>
              <a:spcAft>
                <a:spcPts val="0"/>
              </a:spcAft>
              <a:buClr>
                <a:schemeClr val="dk1"/>
              </a:buClr>
              <a:buSzPct val="100000"/>
              <a:buChar char="•"/>
            </a:pPr>
            <a:r>
              <a:rPr lang="en-US" sz="4000" dirty="0">
                <a:latin typeface="Georgia" panose="02040502050405020303" pitchFamily="18" charset="0"/>
                <a:ea typeface="Times New Roman"/>
                <a:cs typeface="Times New Roman"/>
                <a:sym typeface="Times New Roman"/>
              </a:rPr>
              <a:t>Identify how you would teach the behaviors</a:t>
            </a:r>
            <a:endParaRPr sz="4000" dirty="0">
              <a:latin typeface="Georgia" panose="02040502050405020303" pitchFamily="18" charset="0"/>
            </a:endParaRPr>
          </a:p>
        </p:txBody>
      </p:sp>
      <p:pic>
        <p:nvPicPr>
          <p:cNvPr id="495" name="Google Shape;495;p73" descr="&quot;&quot;" title="Figure with lightbulb above his head. "/>
          <p:cNvPicPr preferRelativeResize="0"/>
          <p:nvPr/>
        </p:nvPicPr>
        <p:blipFill rotWithShape="1">
          <a:blip r:embed="rId3">
            <a:alphaModFix/>
          </a:blip>
          <a:srcRect/>
          <a:stretch/>
        </p:blipFill>
        <p:spPr>
          <a:xfrm>
            <a:off x="9538970" y="507206"/>
            <a:ext cx="1318419" cy="2636837"/>
          </a:xfrm>
          <a:prstGeom prst="rect">
            <a:avLst/>
          </a:prstGeom>
          <a:noFill/>
          <a:ln>
            <a:no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4"/>
          <p:cNvSpPr txBox="1">
            <a:spLocks noGrp="1"/>
          </p:cNvSpPr>
          <p:nvPr>
            <p:ph type="title"/>
          </p:nvPr>
        </p:nvSpPr>
        <p:spPr>
          <a:xfrm>
            <a:off x="838200" y="365125"/>
            <a:ext cx="10515600" cy="1325563"/>
          </a:xfrm>
          <a:prstGeom prst="rect">
            <a:avLst/>
          </a:prstGeom>
          <a:noFill/>
          <a:ln>
            <a:noFill/>
          </a:ln>
        </p:spPr>
        <p:txBody>
          <a:bodyPr spcFirstLastPara="1" wrap="square" lIns="92075" tIns="46025" rIns="92075" bIns="46025"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What could you do</a:t>
            </a:r>
            <a:r>
              <a:rPr lang="en-US" dirty="0" smtClean="0">
                <a:latin typeface="Georgia" panose="02040502050405020303" pitchFamily="18" charset="0"/>
                <a:ea typeface="Times New Roman"/>
                <a:cs typeface="Times New Roman"/>
                <a:sym typeface="Times New Roman"/>
              </a:rPr>
              <a:t>? (Scenario 1)</a:t>
            </a:r>
            <a:endParaRPr dirty="0">
              <a:latin typeface="Georgia" panose="02040502050405020303" pitchFamily="18" charset="0"/>
            </a:endParaRPr>
          </a:p>
        </p:txBody>
      </p:sp>
      <p:sp>
        <p:nvSpPr>
          <p:cNvPr id="502" name="Google Shape;502;p74"/>
          <p:cNvSpPr txBox="1">
            <a:spLocks noGrp="1"/>
          </p:cNvSpPr>
          <p:nvPr>
            <p:ph type="body" idx="1"/>
          </p:nvPr>
        </p:nvSpPr>
        <p:spPr>
          <a:xfrm>
            <a:off x="838200" y="1825625"/>
            <a:ext cx="10515600" cy="4351338"/>
          </a:xfrm>
          <a:prstGeom prst="rect">
            <a:avLst/>
          </a:prstGeom>
          <a:noFill/>
          <a:ln>
            <a:noFill/>
          </a:ln>
        </p:spPr>
        <p:txBody>
          <a:bodyPr spcFirstLastPara="1" wrap="square" lIns="92075" tIns="46025" rIns="92075" bIns="46025" anchor="t" anchorCtr="0">
            <a:noAutofit/>
          </a:bodyPr>
          <a:lstStyle/>
          <a:p>
            <a:pPr marL="0" lvl="0" indent="0" algn="l" rtl="0">
              <a:lnSpc>
                <a:spcPct val="100000"/>
              </a:lnSpc>
              <a:spcBef>
                <a:spcPts val="0"/>
              </a:spcBef>
              <a:spcAft>
                <a:spcPts val="0"/>
              </a:spcAft>
              <a:buClr>
                <a:schemeClr val="dk1"/>
              </a:buClr>
              <a:buSzPts val="3600"/>
              <a:buNone/>
            </a:pPr>
            <a:r>
              <a:rPr lang="en-US" sz="4000" dirty="0">
                <a:latin typeface="Georgia" panose="02040502050405020303" pitchFamily="18" charset="0"/>
                <a:ea typeface="Times New Roman"/>
                <a:cs typeface="Times New Roman"/>
                <a:sym typeface="Times New Roman"/>
              </a:rPr>
              <a:t>In your class of </a:t>
            </a:r>
            <a:r>
              <a:rPr lang="en-US" sz="4000" dirty="0" smtClean="0">
                <a:latin typeface="Georgia" panose="02040502050405020303" pitchFamily="18" charset="0"/>
                <a:ea typeface="Times New Roman"/>
                <a:cs typeface="Times New Roman"/>
                <a:sym typeface="Times New Roman"/>
              </a:rPr>
              <a:t>two-year-olds</a:t>
            </a:r>
            <a:r>
              <a:rPr lang="en-US" sz="4000" dirty="0">
                <a:latin typeface="Georgia" panose="02040502050405020303" pitchFamily="18" charset="0"/>
                <a:ea typeface="Times New Roman"/>
                <a:cs typeface="Times New Roman"/>
                <a:sym typeface="Times New Roman"/>
              </a:rPr>
              <a:t>, Zoe wants to dance with Ben. As the music plays, she runs over to him, grabs his hands and starts dancing. He pulls his hands away and screams.</a:t>
            </a:r>
            <a:endParaRPr sz="4000" dirty="0">
              <a:latin typeface="Georgia" panose="02040502050405020303" pitchFamily="18" charset="0"/>
              <a:ea typeface="Times New Roman"/>
              <a:cs typeface="Times New Roman"/>
              <a:sym typeface="Times New Roman"/>
            </a:endParaRPr>
          </a:p>
        </p:txBody>
      </p:sp>
      <p:pic>
        <p:nvPicPr>
          <p:cNvPr id="503" name="Google Shape;503;p74" descr="&quot;&quot;"/>
          <p:cNvPicPr preferRelativeResize="0"/>
          <p:nvPr/>
        </p:nvPicPr>
        <p:blipFill rotWithShape="1">
          <a:blip r:embed="rId3">
            <a:alphaModFix/>
          </a:blip>
          <a:srcRect/>
          <a:stretch/>
        </p:blipFill>
        <p:spPr>
          <a:xfrm>
            <a:off x="8593873" y="4142838"/>
            <a:ext cx="1799076" cy="2608729"/>
          </a:xfrm>
          <a:prstGeom prst="rect">
            <a:avLst/>
          </a:prstGeom>
          <a:noFill/>
          <a:ln>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75"/>
          <p:cNvSpPr txBox="1">
            <a:spLocks noGrp="1"/>
          </p:cNvSpPr>
          <p:nvPr>
            <p:ph type="title"/>
          </p:nvPr>
        </p:nvSpPr>
        <p:spPr>
          <a:xfrm>
            <a:off x="838200" y="365125"/>
            <a:ext cx="10515600" cy="1325563"/>
          </a:xfrm>
          <a:prstGeom prst="rect">
            <a:avLst/>
          </a:prstGeom>
          <a:noFill/>
          <a:ln>
            <a:noFill/>
          </a:ln>
        </p:spPr>
        <p:txBody>
          <a:bodyPr spcFirstLastPara="1" wrap="square" lIns="92075" tIns="46025" rIns="92075" bIns="46025" anchor="ctr" anchorCtr="0">
            <a:noAutofit/>
          </a:bodyPr>
          <a:lstStyle/>
          <a:p>
            <a:pPr lvl="0" algn="ctr">
              <a:buSzPts val="4400"/>
            </a:pPr>
            <a:r>
              <a:rPr lang="en-US" dirty="0">
                <a:latin typeface="Georgia" panose="02040502050405020303" pitchFamily="18" charset="0"/>
                <a:ea typeface="Times New Roman"/>
                <a:cs typeface="Times New Roman"/>
                <a:sym typeface="Times New Roman"/>
              </a:rPr>
              <a:t>What could you do? </a:t>
            </a:r>
            <a:r>
              <a:rPr lang="en-US" dirty="0" smtClean="0">
                <a:latin typeface="Georgia" panose="02040502050405020303" pitchFamily="18" charset="0"/>
                <a:ea typeface="Times New Roman"/>
                <a:cs typeface="Times New Roman"/>
                <a:sym typeface="Times New Roman"/>
              </a:rPr>
              <a:t>(Scenario 2)</a:t>
            </a:r>
            <a:endParaRPr dirty="0">
              <a:latin typeface="Georgia" panose="02040502050405020303" pitchFamily="18" charset="0"/>
            </a:endParaRPr>
          </a:p>
        </p:txBody>
      </p:sp>
      <p:sp>
        <p:nvSpPr>
          <p:cNvPr id="510" name="Google Shape;510;p75"/>
          <p:cNvSpPr txBox="1">
            <a:spLocks noGrp="1"/>
          </p:cNvSpPr>
          <p:nvPr>
            <p:ph type="body" idx="1"/>
          </p:nvPr>
        </p:nvSpPr>
        <p:spPr>
          <a:xfrm>
            <a:off x="838200" y="1825625"/>
            <a:ext cx="10515600" cy="4351338"/>
          </a:xfrm>
          <a:prstGeom prst="rect">
            <a:avLst/>
          </a:prstGeom>
          <a:noFill/>
          <a:ln>
            <a:noFill/>
          </a:ln>
        </p:spPr>
        <p:txBody>
          <a:bodyPr spcFirstLastPara="1" wrap="square" lIns="92075" tIns="46025" rIns="92075" bIns="46025" anchor="t" anchorCtr="0">
            <a:noAutofit/>
          </a:bodyPr>
          <a:lstStyle/>
          <a:p>
            <a:pPr marL="228600" lvl="0" indent="-228600" algn="l" rtl="0">
              <a:lnSpc>
                <a:spcPct val="100000"/>
              </a:lnSpc>
              <a:spcBef>
                <a:spcPts val="0"/>
              </a:spcBef>
              <a:spcAft>
                <a:spcPts val="0"/>
              </a:spcAft>
              <a:buClr>
                <a:schemeClr val="dk1"/>
              </a:buClr>
              <a:buSzPts val="3600"/>
              <a:buChar char="•"/>
            </a:pPr>
            <a:r>
              <a:rPr lang="en-US" sz="4000" dirty="0">
                <a:latin typeface="Georgia" panose="02040502050405020303" pitchFamily="18" charset="0"/>
                <a:ea typeface="Times New Roman"/>
                <a:cs typeface="Times New Roman"/>
                <a:sym typeface="Times New Roman"/>
              </a:rPr>
              <a:t>A pair of two-year-olds are pulling on a cowboy hat and screaming, “It’s mine!”</a:t>
            </a:r>
            <a:endParaRPr sz="4000" dirty="0">
              <a:latin typeface="Georgia" panose="02040502050405020303" pitchFamily="18" charset="0"/>
            </a:endParaRPr>
          </a:p>
          <a:p>
            <a:pPr marL="228600" lvl="0" indent="-228600" algn="l" rtl="0">
              <a:lnSpc>
                <a:spcPct val="100000"/>
              </a:lnSpc>
              <a:spcBef>
                <a:spcPts val="1000"/>
              </a:spcBef>
              <a:spcAft>
                <a:spcPts val="0"/>
              </a:spcAft>
              <a:buClr>
                <a:schemeClr val="dk1"/>
              </a:buClr>
              <a:buSzPts val="3600"/>
              <a:buChar char="•"/>
            </a:pPr>
            <a:r>
              <a:rPr lang="en-US" sz="4000" dirty="0">
                <a:latin typeface="Georgia" panose="02040502050405020303" pitchFamily="18" charset="0"/>
                <a:ea typeface="Times New Roman"/>
                <a:cs typeface="Times New Roman"/>
                <a:sym typeface="Times New Roman"/>
              </a:rPr>
              <a:t>A pair of four-year-olds are pulling on a cowboy hat and screaming, “It’s mine!”</a:t>
            </a:r>
            <a:endParaRPr sz="4000" dirty="0">
              <a:latin typeface="Georgia" panose="02040502050405020303" pitchFamily="18" charset="0"/>
            </a:endParaRPr>
          </a:p>
        </p:txBody>
      </p:sp>
      <p:pic>
        <p:nvPicPr>
          <p:cNvPr id="511" name="Google Shape;511;p75" descr="&quot;&quot;_"/>
          <p:cNvPicPr preferRelativeResize="0"/>
          <p:nvPr/>
        </p:nvPicPr>
        <p:blipFill rotWithShape="1">
          <a:blip r:embed="rId3">
            <a:alphaModFix/>
          </a:blip>
          <a:srcRect/>
          <a:stretch/>
        </p:blipFill>
        <p:spPr>
          <a:xfrm>
            <a:off x="4493941" y="4818063"/>
            <a:ext cx="3354659" cy="1627342"/>
          </a:xfrm>
          <a:prstGeom prst="rect">
            <a:avLst/>
          </a:prstGeom>
          <a:noFill/>
          <a:ln>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76"/>
          <p:cNvSpPr txBox="1">
            <a:spLocks noGrp="1"/>
          </p:cNvSpPr>
          <p:nvPr>
            <p:ph type="title"/>
          </p:nvPr>
        </p:nvSpPr>
        <p:spPr>
          <a:xfrm>
            <a:off x="838200" y="365125"/>
            <a:ext cx="10515600" cy="1325563"/>
          </a:xfrm>
          <a:prstGeom prst="rect">
            <a:avLst/>
          </a:prstGeom>
          <a:noFill/>
          <a:ln>
            <a:noFill/>
          </a:ln>
        </p:spPr>
        <p:txBody>
          <a:bodyPr spcFirstLastPara="1" wrap="square" lIns="92075" tIns="46025" rIns="92075" bIns="46025" anchor="ctr" anchorCtr="0">
            <a:noAutofit/>
          </a:bodyPr>
          <a:lstStyle/>
          <a:p>
            <a:pPr lvl="0" algn="ctr">
              <a:buSzPts val="4400"/>
            </a:pPr>
            <a:r>
              <a:rPr lang="en-US" dirty="0">
                <a:latin typeface="Georgia" panose="02040502050405020303" pitchFamily="18" charset="0"/>
                <a:ea typeface="Times New Roman"/>
                <a:cs typeface="Times New Roman"/>
                <a:sym typeface="Times New Roman"/>
              </a:rPr>
              <a:t>What could you do? </a:t>
            </a:r>
            <a:r>
              <a:rPr lang="en-US" dirty="0" smtClean="0">
                <a:latin typeface="Georgia" panose="02040502050405020303" pitchFamily="18" charset="0"/>
                <a:ea typeface="Times New Roman"/>
                <a:cs typeface="Times New Roman"/>
                <a:sym typeface="Times New Roman"/>
              </a:rPr>
              <a:t>(Scenario 3)</a:t>
            </a:r>
            <a:endParaRPr dirty="0">
              <a:latin typeface="Georgia" panose="02040502050405020303" pitchFamily="18" charset="0"/>
            </a:endParaRPr>
          </a:p>
        </p:txBody>
      </p:sp>
      <p:sp>
        <p:nvSpPr>
          <p:cNvPr id="518" name="Google Shape;518;p76"/>
          <p:cNvSpPr txBox="1">
            <a:spLocks noGrp="1"/>
          </p:cNvSpPr>
          <p:nvPr>
            <p:ph type="body" idx="1"/>
          </p:nvPr>
        </p:nvSpPr>
        <p:spPr>
          <a:xfrm>
            <a:off x="838200" y="1825625"/>
            <a:ext cx="10803673" cy="4351338"/>
          </a:xfrm>
          <a:prstGeom prst="rect">
            <a:avLst/>
          </a:prstGeom>
          <a:noFill/>
          <a:ln>
            <a:noFill/>
          </a:ln>
        </p:spPr>
        <p:txBody>
          <a:bodyPr spcFirstLastPara="1" wrap="square" lIns="92075" tIns="46025" rIns="92075" bIns="46025" anchor="t" anchorCtr="0">
            <a:noAutofit/>
          </a:bodyPr>
          <a:lstStyle/>
          <a:p>
            <a:pPr marL="0" lvl="0" indent="0" algn="l" rtl="0">
              <a:lnSpc>
                <a:spcPct val="100000"/>
              </a:lnSpc>
              <a:spcBef>
                <a:spcPts val="0"/>
              </a:spcBef>
              <a:spcAft>
                <a:spcPts val="0"/>
              </a:spcAft>
              <a:buClr>
                <a:schemeClr val="dk1"/>
              </a:buClr>
              <a:buSzPts val="3200"/>
              <a:buNone/>
            </a:pPr>
            <a:r>
              <a:rPr lang="en-US" sz="4000" dirty="0">
                <a:latin typeface="Georgia" panose="02040502050405020303" pitchFamily="18" charset="0"/>
                <a:ea typeface="Times New Roman"/>
                <a:cs typeface="Times New Roman"/>
                <a:sym typeface="Times New Roman"/>
              </a:rPr>
              <a:t>On the playground several </a:t>
            </a:r>
            <a:r>
              <a:rPr lang="en-US" sz="4000" dirty="0" smtClean="0">
                <a:latin typeface="Georgia" panose="02040502050405020303" pitchFamily="18" charset="0"/>
                <a:ea typeface="Times New Roman"/>
                <a:cs typeface="Times New Roman"/>
                <a:sym typeface="Times New Roman"/>
              </a:rPr>
              <a:t>three- </a:t>
            </a:r>
            <a:r>
              <a:rPr lang="en-US" sz="4000" dirty="0">
                <a:latin typeface="Georgia" panose="02040502050405020303" pitchFamily="18" charset="0"/>
                <a:ea typeface="Times New Roman"/>
                <a:cs typeface="Times New Roman"/>
                <a:sym typeface="Times New Roman"/>
              </a:rPr>
              <a:t>and </a:t>
            </a:r>
            <a:r>
              <a:rPr lang="en-US" sz="4000" dirty="0" smtClean="0">
                <a:latin typeface="Georgia" panose="02040502050405020303" pitchFamily="18" charset="0"/>
                <a:ea typeface="Times New Roman"/>
                <a:cs typeface="Times New Roman"/>
                <a:sym typeface="Times New Roman"/>
              </a:rPr>
              <a:t>four-year-olds </a:t>
            </a:r>
            <a:r>
              <a:rPr lang="en-US" sz="4000" dirty="0">
                <a:latin typeface="Georgia" panose="02040502050405020303" pitchFamily="18" charset="0"/>
                <a:ea typeface="Times New Roman"/>
                <a:cs typeface="Times New Roman"/>
                <a:sym typeface="Times New Roman"/>
              </a:rPr>
              <a:t>are playing with hula hoops. A second group of children are standing off to the side waiting for a turn to use them. As time passes, the small group moves closer and begins to grab for the hula hoops. The children using them yell and scream in protest.  </a:t>
            </a:r>
            <a:endParaRPr sz="40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Teach Social Emotional Skills to Young Children</a:t>
            </a:r>
            <a:endParaRPr dirty="0">
              <a:latin typeface="Georgia" panose="02040502050405020303" pitchFamily="18" charset="0"/>
              <a:ea typeface="Times New Roman"/>
              <a:cs typeface="Times New Roman"/>
              <a:sym typeface="Times New Roman"/>
            </a:endParaRPr>
          </a:p>
        </p:txBody>
      </p:sp>
      <p:sp>
        <p:nvSpPr>
          <p:cNvPr id="183" name="Google Shape;183;p32"/>
          <p:cNvSpPr txBox="1">
            <a:spLocks noGrp="1"/>
          </p:cNvSpPr>
          <p:nvPr>
            <p:ph type="body" idx="1"/>
          </p:nvPr>
        </p:nvSpPr>
        <p:spPr>
          <a:xfrm>
            <a:off x="760141" y="1938541"/>
            <a:ext cx="10515600" cy="4529166"/>
          </a:xfrm>
          <a:prstGeom prst="rect">
            <a:avLst/>
          </a:prstGeom>
          <a:noFill/>
          <a:ln>
            <a:noFill/>
          </a:ln>
        </p:spPr>
        <p:txBody>
          <a:bodyPr spcFirstLastPara="1" wrap="square" lIns="91425" tIns="45700" rIns="91425" bIns="45700" anchor="t" anchorCtr="0">
            <a:noAutofit/>
          </a:bodyPr>
          <a:lstStyle/>
          <a:p>
            <a:pPr marL="228600" lvl="0" indent="-254000" algn="l" rtl="0">
              <a:lnSpc>
                <a:spcPct val="90000"/>
              </a:lnSpc>
              <a:spcBef>
                <a:spcPts val="0"/>
              </a:spcBef>
              <a:spcAft>
                <a:spcPts val="0"/>
              </a:spcAft>
              <a:buClr>
                <a:schemeClr val="dk1"/>
              </a:buClr>
              <a:buSzPct val="100000"/>
              <a:buChar char="•"/>
            </a:pPr>
            <a:r>
              <a:rPr lang="en-US" sz="4000" dirty="0">
                <a:latin typeface="Georgia" panose="02040502050405020303" pitchFamily="18" charset="0"/>
                <a:ea typeface="Times New Roman"/>
                <a:cs typeface="Times New Roman"/>
                <a:sym typeface="Times New Roman"/>
              </a:rPr>
              <a:t>Why</a:t>
            </a:r>
            <a:r>
              <a:rPr lang="en-US" sz="4000" dirty="0" smtClean="0">
                <a:latin typeface="Georgia" panose="02040502050405020303" pitchFamily="18" charset="0"/>
                <a:ea typeface="Times New Roman"/>
                <a:cs typeface="Times New Roman"/>
                <a:sym typeface="Times New Roman"/>
              </a:rPr>
              <a:t>?</a:t>
            </a:r>
          </a:p>
          <a:p>
            <a:pPr marL="228600" lvl="0" indent="-254000" algn="l" rtl="0">
              <a:lnSpc>
                <a:spcPct val="90000"/>
              </a:lnSpc>
              <a:spcBef>
                <a:spcPts val="0"/>
              </a:spcBef>
              <a:spcAft>
                <a:spcPts val="0"/>
              </a:spcAft>
              <a:buClr>
                <a:schemeClr val="dk1"/>
              </a:buClr>
              <a:buSzPct val="100000"/>
              <a:buChar char="•"/>
            </a:pPr>
            <a:endParaRPr sz="3200" dirty="0">
              <a:latin typeface="Georgia" panose="02040502050405020303" pitchFamily="18" charset="0"/>
            </a:endParaRPr>
          </a:p>
          <a:p>
            <a:pPr marL="228600" lvl="0" indent="-254000" algn="l" rtl="0">
              <a:lnSpc>
                <a:spcPct val="90000"/>
              </a:lnSpc>
              <a:spcBef>
                <a:spcPts val="1000"/>
              </a:spcBef>
              <a:spcAft>
                <a:spcPts val="0"/>
              </a:spcAft>
              <a:buClr>
                <a:schemeClr val="dk1"/>
              </a:buClr>
              <a:buSzPct val="100000"/>
              <a:buChar char="•"/>
            </a:pPr>
            <a:r>
              <a:rPr lang="en-US" sz="4000" dirty="0">
                <a:latin typeface="Georgia" panose="02040502050405020303" pitchFamily="18" charset="0"/>
                <a:ea typeface="Times New Roman"/>
                <a:cs typeface="Times New Roman"/>
                <a:sym typeface="Times New Roman"/>
              </a:rPr>
              <a:t>What</a:t>
            </a:r>
            <a:r>
              <a:rPr lang="en-US" sz="4000" dirty="0" smtClean="0">
                <a:latin typeface="Georgia" panose="02040502050405020303" pitchFamily="18" charset="0"/>
                <a:ea typeface="Times New Roman"/>
                <a:cs typeface="Times New Roman"/>
                <a:sym typeface="Times New Roman"/>
              </a:rPr>
              <a:t>?</a:t>
            </a:r>
          </a:p>
          <a:p>
            <a:pPr marL="0" lvl="0" indent="0" algn="l" rtl="0">
              <a:lnSpc>
                <a:spcPct val="90000"/>
              </a:lnSpc>
              <a:spcBef>
                <a:spcPts val="1000"/>
              </a:spcBef>
              <a:spcAft>
                <a:spcPts val="0"/>
              </a:spcAft>
              <a:buClr>
                <a:schemeClr val="dk1"/>
              </a:buClr>
              <a:buSzPct val="100000"/>
              <a:buNone/>
            </a:pPr>
            <a:endParaRPr sz="3200" dirty="0">
              <a:latin typeface="Georgia" panose="02040502050405020303" pitchFamily="18" charset="0"/>
            </a:endParaRPr>
          </a:p>
          <a:p>
            <a:pPr marL="228600" lvl="0" indent="-254000" algn="l" rtl="0">
              <a:lnSpc>
                <a:spcPct val="90000"/>
              </a:lnSpc>
              <a:spcBef>
                <a:spcPts val="1000"/>
              </a:spcBef>
              <a:spcAft>
                <a:spcPts val="0"/>
              </a:spcAft>
              <a:buClr>
                <a:schemeClr val="dk1"/>
              </a:buClr>
              <a:buSzPct val="100000"/>
              <a:buChar char="•"/>
            </a:pPr>
            <a:r>
              <a:rPr lang="en-US" sz="4000" dirty="0">
                <a:latin typeface="Georgia" panose="02040502050405020303" pitchFamily="18" charset="0"/>
                <a:ea typeface="Times New Roman"/>
                <a:cs typeface="Times New Roman"/>
                <a:sym typeface="Times New Roman"/>
              </a:rPr>
              <a:t>When? </a:t>
            </a:r>
            <a:endParaRPr lang="en-US" sz="4000" dirty="0" smtClean="0">
              <a:latin typeface="Georgia" panose="02040502050405020303" pitchFamily="18" charset="0"/>
              <a:ea typeface="Times New Roman"/>
              <a:cs typeface="Times New Roman"/>
              <a:sym typeface="Times New Roman"/>
            </a:endParaRPr>
          </a:p>
          <a:p>
            <a:pPr marL="0" lvl="0" indent="0" algn="l" rtl="0">
              <a:lnSpc>
                <a:spcPct val="90000"/>
              </a:lnSpc>
              <a:spcBef>
                <a:spcPts val="1000"/>
              </a:spcBef>
              <a:spcAft>
                <a:spcPts val="0"/>
              </a:spcAft>
              <a:buClr>
                <a:schemeClr val="dk1"/>
              </a:buClr>
              <a:buSzPct val="100000"/>
              <a:buNone/>
            </a:pPr>
            <a:endParaRPr sz="3200" dirty="0">
              <a:latin typeface="Georgia" panose="02040502050405020303" pitchFamily="18" charset="0"/>
            </a:endParaRPr>
          </a:p>
          <a:p>
            <a:pPr marL="228600" lvl="0" indent="-254000" algn="l" rtl="0">
              <a:lnSpc>
                <a:spcPct val="90000"/>
              </a:lnSpc>
              <a:spcBef>
                <a:spcPts val="1000"/>
              </a:spcBef>
              <a:spcAft>
                <a:spcPts val="0"/>
              </a:spcAft>
              <a:buClr>
                <a:schemeClr val="dk1"/>
              </a:buClr>
              <a:buSzPct val="100000"/>
              <a:buChar char="•"/>
            </a:pPr>
            <a:r>
              <a:rPr lang="en-US" sz="4000" dirty="0">
                <a:latin typeface="Georgia" panose="02040502050405020303" pitchFamily="18" charset="0"/>
                <a:ea typeface="Times New Roman"/>
                <a:cs typeface="Times New Roman"/>
                <a:sym typeface="Times New Roman"/>
              </a:rPr>
              <a:t> How?</a:t>
            </a:r>
            <a:endParaRPr sz="40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7"/>
          <p:cNvSpPr txBox="1">
            <a:spLocks noGrp="1"/>
          </p:cNvSpPr>
          <p:nvPr>
            <p:ph type="title"/>
          </p:nvPr>
        </p:nvSpPr>
        <p:spPr>
          <a:xfrm>
            <a:off x="838200" y="365125"/>
            <a:ext cx="10515600" cy="1325563"/>
          </a:xfrm>
          <a:prstGeom prst="rect">
            <a:avLst/>
          </a:prstGeom>
          <a:noFill/>
          <a:ln>
            <a:noFill/>
          </a:ln>
        </p:spPr>
        <p:txBody>
          <a:bodyPr spcFirstLastPara="1" wrap="square" lIns="92075" tIns="46025" rIns="92075" bIns="46025"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What could you do</a:t>
            </a:r>
            <a:r>
              <a:rPr lang="en-US" dirty="0" smtClean="0">
                <a:latin typeface="Georgia" panose="02040502050405020303" pitchFamily="18" charset="0"/>
                <a:ea typeface="Times New Roman"/>
                <a:cs typeface="Times New Roman"/>
                <a:sym typeface="Times New Roman"/>
              </a:rPr>
              <a:t>? (Scenario 4)</a:t>
            </a:r>
            <a:endParaRPr dirty="0">
              <a:latin typeface="Georgia" panose="02040502050405020303" pitchFamily="18" charset="0"/>
            </a:endParaRPr>
          </a:p>
        </p:txBody>
      </p:sp>
      <p:sp>
        <p:nvSpPr>
          <p:cNvPr id="525" name="Google Shape;525;p77"/>
          <p:cNvSpPr txBox="1">
            <a:spLocks noGrp="1"/>
          </p:cNvSpPr>
          <p:nvPr>
            <p:ph type="body" idx="1"/>
          </p:nvPr>
        </p:nvSpPr>
        <p:spPr>
          <a:xfrm>
            <a:off x="838200" y="1825625"/>
            <a:ext cx="10515600" cy="4351338"/>
          </a:xfrm>
          <a:prstGeom prst="rect">
            <a:avLst/>
          </a:prstGeom>
          <a:noFill/>
          <a:ln>
            <a:noFill/>
          </a:ln>
        </p:spPr>
        <p:txBody>
          <a:bodyPr spcFirstLastPara="1" wrap="square" lIns="92075" tIns="46025" rIns="92075" bIns="46025" anchor="t" anchorCtr="0">
            <a:noAutofit/>
          </a:bodyPr>
          <a:lstStyle/>
          <a:p>
            <a:pPr marL="0" lvl="0" indent="0" algn="l" rtl="0">
              <a:lnSpc>
                <a:spcPct val="100000"/>
              </a:lnSpc>
              <a:spcBef>
                <a:spcPts val="0"/>
              </a:spcBef>
              <a:spcAft>
                <a:spcPts val="0"/>
              </a:spcAft>
              <a:buClr>
                <a:schemeClr val="dk1"/>
              </a:buClr>
              <a:buSzPts val="3200"/>
              <a:buNone/>
            </a:pPr>
            <a:r>
              <a:rPr lang="en-US" sz="4000" dirty="0">
                <a:latin typeface="Georgia" panose="02040502050405020303" pitchFamily="18" charset="0"/>
                <a:ea typeface="Times New Roman"/>
                <a:cs typeface="Times New Roman"/>
                <a:sym typeface="Times New Roman"/>
              </a:rPr>
              <a:t>Three-year-old Anna is painting at the easel. Four-year-old Sadie trips and falls into the easel and knocks Anna’s paints onto her picture. Anna clenches her fists and looks like she is going to hit Sadie. </a:t>
            </a:r>
            <a:endParaRPr sz="4000" dirty="0">
              <a:latin typeface="Georgia" panose="02040502050405020303" pitchFamily="18" charset="0"/>
            </a:endParaRPr>
          </a:p>
        </p:txBody>
      </p:sp>
      <p:pic>
        <p:nvPicPr>
          <p:cNvPr id="526" name="Google Shape;526;p77" descr="&quot;&quot;"/>
          <p:cNvPicPr preferRelativeResize="0"/>
          <p:nvPr/>
        </p:nvPicPr>
        <p:blipFill rotWithShape="1">
          <a:blip r:embed="rId3">
            <a:alphaModFix/>
          </a:blip>
          <a:srcRect/>
          <a:stretch/>
        </p:blipFill>
        <p:spPr>
          <a:xfrm>
            <a:off x="7425968" y="4279975"/>
            <a:ext cx="2025650" cy="2286000"/>
          </a:xfrm>
          <a:prstGeom prst="rect">
            <a:avLst/>
          </a:prstGeom>
          <a:noFill/>
          <a:ln>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78"/>
          <p:cNvSpPr txBox="1">
            <a:spLocks noGrp="1"/>
          </p:cNvSpPr>
          <p:nvPr>
            <p:ph type="title"/>
          </p:nvPr>
        </p:nvSpPr>
        <p:spPr>
          <a:xfrm>
            <a:off x="838200" y="365125"/>
            <a:ext cx="10515600" cy="1325563"/>
          </a:xfrm>
          <a:prstGeom prst="rect">
            <a:avLst/>
          </a:prstGeom>
          <a:noFill/>
          <a:ln>
            <a:noFill/>
          </a:ln>
        </p:spPr>
        <p:txBody>
          <a:bodyPr spcFirstLastPara="1" wrap="square" lIns="92075" tIns="46025" rIns="92075" bIns="46025"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What could you do</a:t>
            </a:r>
            <a:r>
              <a:rPr lang="en-US" dirty="0" smtClean="0">
                <a:latin typeface="Georgia" panose="02040502050405020303" pitchFamily="18" charset="0"/>
                <a:ea typeface="Times New Roman"/>
                <a:cs typeface="Times New Roman"/>
                <a:sym typeface="Times New Roman"/>
              </a:rPr>
              <a:t>? (Scenario 5)</a:t>
            </a:r>
            <a:endParaRPr dirty="0">
              <a:latin typeface="Georgia" panose="02040502050405020303" pitchFamily="18" charset="0"/>
            </a:endParaRPr>
          </a:p>
        </p:txBody>
      </p:sp>
      <p:sp>
        <p:nvSpPr>
          <p:cNvPr id="533" name="Google Shape;533;p78"/>
          <p:cNvSpPr txBox="1">
            <a:spLocks noGrp="1"/>
          </p:cNvSpPr>
          <p:nvPr>
            <p:ph type="body" idx="1"/>
          </p:nvPr>
        </p:nvSpPr>
        <p:spPr>
          <a:xfrm>
            <a:off x="838200" y="1690688"/>
            <a:ext cx="10781371" cy="4497116"/>
          </a:xfrm>
          <a:prstGeom prst="rect">
            <a:avLst/>
          </a:prstGeom>
          <a:noFill/>
          <a:ln>
            <a:noFill/>
          </a:ln>
        </p:spPr>
        <p:txBody>
          <a:bodyPr spcFirstLastPara="1" wrap="square" lIns="92075" tIns="46025" rIns="92075" bIns="46025" anchor="t" anchorCtr="0">
            <a:noAutofit/>
          </a:bodyPr>
          <a:lstStyle/>
          <a:p>
            <a:pPr marL="0" lvl="0" indent="0" algn="l" rtl="0">
              <a:lnSpc>
                <a:spcPct val="100000"/>
              </a:lnSpc>
              <a:spcBef>
                <a:spcPts val="0"/>
              </a:spcBef>
              <a:spcAft>
                <a:spcPts val="0"/>
              </a:spcAft>
              <a:buClr>
                <a:schemeClr val="dk1"/>
              </a:buClr>
              <a:buSzPts val="2960"/>
              <a:buNone/>
            </a:pPr>
            <a:r>
              <a:rPr lang="en-US" sz="3600" dirty="0">
                <a:latin typeface="Georgia" panose="02040502050405020303" pitchFamily="18" charset="0"/>
                <a:ea typeface="Times New Roman"/>
                <a:cs typeface="Times New Roman"/>
                <a:sym typeface="Times New Roman"/>
              </a:rPr>
              <a:t>In your class of </a:t>
            </a:r>
            <a:r>
              <a:rPr lang="en-US" sz="3600" dirty="0" smtClean="0">
                <a:latin typeface="Georgia" panose="02040502050405020303" pitchFamily="18" charset="0"/>
                <a:ea typeface="Times New Roman"/>
                <a:cs typeface="Times New Roman"/>
                <a:sym typeface="Times New Roman"/>
              </a:rPr>
              <a:t>four-year-olds</a:t>
            </a:r>
            <a:r>
              <a:rPr lang="en-US" sz="3600" dirty="0">
                <a:latin typeface="Georgia" panose="02040502050405020303" pitchFamily="18" charset="0"/>
                <a:ea typeface="Times New Roman"/>
                <a:cs typeface="Times New Roman"/>
                <a:sym typeface="Times New Roman"/>
              </a:rPr>
              <a:t>, several boys are building with wooden blocks. One of the boys has piled all the long rectangular blocks next to him and will not share with the others. As you shift your attention to that area of the classroom you hear them ask several times followed by a loud and emphatic ”NO</a:t>
            </a:r>
            <a:r>
              <a:rPr lang="en-US" sz="3600" dirty="0" smtClean="0">
                <a:latin typeface="Georgia" panose="02040502050405020303" pitchFamily="18" charset="0"/>
                <a:ea typeface="Times New Roman"/>
                <a:cs typeface="Times New Roman"/>
                <a:sym typeface="Times New Roman"/>
              </a:rPr>
              <a:t>!” </a:t>
            </a:r>
            <a:r>
              <a:rPr lang="en-US" sz="3600" dirty="0">
                <a:latin typeface="Georgia" panose="02040502050405020303" pitchFamily="18" charset="0"/>
                <a:ea typeface="Times New Roman"/>
                <a:cs typeface="Times New Roman"/>
                <a:sym typeface="Times New Roman"/>
              </a:rPr>
              <a:t>The boys are clearly frustrated with their peer. </a:t>
            </a:r>
            <a:endParaRPr sz="36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79"/>
          <p:cNvSpPr txBox="1">
            <a:spLocks noGrp="1"/>
          </p:cNvSpPr>
          <p:nvPr>
            <p:ph type="title"/>
          </p:nvPr>
        </p:nvSpPr>
        <p:spPr>
          <a:xfrm>
            <a:off x="838200" y="365126"/>
            <a:ext cx="10515600" cy="1274104"/>
          </a:xfrm>
          <a:prstGeom prst="rect">
            <a:avLst/>
          </a:prstGeom>
          <a:noFill/>
          <a:ln>
            <a:noFill/>
          </a:ln>
        </p:spPr>
        <p:txBody>
          <a:bodyPr spcFirstLastPara="1" wrap="square" lIns="92075" tIns="46025" rIns="92075" bIns="46025"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What could you do</a:t>
            </a:r>
            <a:r>
              <a:rPr lang="en-US" dirty="0" smtClean="0">
                <a:latin typeface="Georgia" panose="02040502050405020303" pitchFamily="18" charset="0"/>
                <a:ea typeface="Times New Roman"/>
                <a:cs typeface="Times New Roman"/>
                <a:sym typeface="Times New Roman"/>
              </a:rPr>
              <a:t>? (Scenario 6)</a:t>
            </a:r>
            <a:endParaRPr dirty="0">
              <a:latin typeface="Georgia" panose="02040502050405020303" pitchFamily="18" charset="0"/>
            </a:endParaRPr>
          </a:p>
        </p:txBody>
      </p:sp>
      <p:sp>
        <p:nvSpPr>
          <p:cNvPr id="540" name="Google Shape;540;p79"/>
          <p:cNvSpPr txBox="1">
            <a:spLocks noGrp="1"/>
          </p:cNvSpPr>
          <p:nvPr>
            <p:ph type="body" idx="1"/>
          </p:nvPr>
        </p:nvSpPr>
        <p:spPr>
          <a:xfrm>
            <a:off x="838200" y="1639230"/>
            <a:ext cx="10515600" cy="4351338"/>
          </a:xfrm>
          <a:prstGeom prst="rect">
            <a:avLst/>
          </a:prstGeom>
          <a:noFill/>
          <a:ln>
            <a:noFill/>
          </a:ln>
        </p:spPr>
        <p:txBody>
          <a:bodyPr spcFirstLastPara="1" wrap="square" lIns="92075" tIns="46025" rIns="92075" bIns="46025" anchor="t" anchorCtr="0">
            <a:noAutofit/>
          </a:bodyPr>
          <a:lstStyle/>
          <a:p>
            <a:pPr marL="0" lvl="0" indent="0" algn="l" rtl="0">
              <a:lnSpc>
                <a:spcPct val="100000"/>
              </a:lnSpc>
              <a:spcBef>
                <a:spcPts val="0"/>
              </a:spcBef>
              <a:spcAft>
                <a:spcPts val="0"/>
              </a:spcAft>
              <a:buClr>
                <a:schemeClr val="dk1"/>
              </a:buClr>
              <a:buSzPts val="3200"/>
              <a:buNone/>
            </a:pPr>
            <a:r>
              <a:rPr lang="en-US" sz="4000" dirty="0">
                <a:latin typeface="Georgia" panose="02040502050405020303" pitchFamily="18" charset="0"/>
                <a:ea typeface="Times New Roman"/>
                <a:cs typeface="Times New Roman"/>
                <a:sym typeface="Times New Roman"/>
              </a:rPr>
              <a:t>You and a mother are talking while she holds her child in her arms. The mother’s two-year-old tries to talk to her. The mother keeps talking to you. The child gets louder and turns the mother’s face toward him. </a:t>
            </a:r>
            <a:endParaRPr sz="4000" dirty="0">
              <a:latin typeface="Georgia" panose="02040502050405020303" pitchFamily="18" charset="0"/>
            </a:endParaRPr>
          </a:p>
        </p:txBody>
      </p:sp>
      <p:pic>
        <p:nvPicPr>
          <p:cNvPr id="541" name="Google Shape;541;p79" descr="&quot;&quot;"/>
          <p:cNvPicPr preferRelativeResize="0"/>
          <p:nvPr/>
        </p:nvPicPr>
        <p:blipFill rotWithShape="1">
          <a:blip r:embed="rId3">
            <a:alphaModFix/>
          </a:blip>
          <a:srcRect/>
          <a:stretch/>
        </p:blipFill>
        <p:spPr>
          <a:xfrm>
            <a:off x="7660888" y="4339800"/>
            <a:ext cx="2847278" cy="2295175"/>
          </a:xfrm>
          <a:prstGeom prst="rect">
            <a:avLst/>
          </a:prstGeom>
          <a:noFill/>
          <a:ln>
            <a:no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8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Resources </a:t>
            </a:r>
            <a:endParaRPr dirty="0">
              <a:latin typeface="Georgia" panose="02040502050405020303" pitchFamily="18" charset="0"/>
              <a:ea typeface="Times New Roman"/>
              <a:cs typeface="Times New Roman"/>
              <a:sym typeface="Times New Roman"/>
            </a:endParaRPr>
          </a:p>
        </p:txBody>
      </p:sp>
      <p:sp>
        <p:nvSpPr>
          <p:cNvPr id="548" name="Google Shape;548;p80"/>
          <p:cNvSpPr txBox="1">
            <a:spLocks noGrp="1"/>
          </p:cNvSpPr>
          <p:nvPr>
            <p:ph type="body" idx="1"/>
          </p:nvPr>
        </p:nvSpPr>
        <p:spPr>
          <a:xfrm>
            <a:off x="637478" y="1814474"/>
            <a:ext cx="10614102"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ct val="100000"/>
              <a:buFont typeface="Arial" panose="020B0604020202020204" pitchFamily="34" charset="0"/>
              <a:buChar char="•"/>
            </a:pPr>
            <a:r>
              <a:rPr lang="en-US" sz="3600" dirty="0">
                <a:latin typeface="Georgia" panose="02040502050405020303" pitchFamily="18" charset="0"/>
                <a:ea typeface="Times New Roman"/>
                <a:cs typeface="Times New Roman"/>
                <a:sym typeface="Times New Roman"/>
              </a:rPr>
              <a:t>National Center for Pyramid Model Innovations  </a:t>
            </a:r>
            <a:r>
              <a:rPr lang="en-US" sz="3600" u="sng" dirty="0">
                <a:solidFill>
                  <a:schemeClr val="hlink"/>
                </a:solidFill>
                <a:latin typeface="Georgia" panose="02040502050405020303" pitchFamily="18" charset="0"/>
                <a:ea typeface="Times New Roman"/>
                <a:cs typeface="Times New Roman"/>
                <a:sym typeface="Times New Roman"/>
                <a:hlinkClick r:id="rId3" tooltip="website link"/>
              </a:rPr>
              <a:t>http://challengingbehavior.org</a:t>
            </a:r>
            <a:r>
              <a:rPr lang="en-US" sz="3600" dirty="0">
                <a:latin typeface="Georgia" panose="02040502050405020303" pitchFamily="18" charset="0"/>
                <a:ea typeface="Times New Roman"/>
                <a:cs typeface="Times New Roman"/>
                <a:sym typeface="Times New Roman"/>
                <a:hlinkClick r:id="rId3" tooltip="website link"/>
              </a:rPr>
              <a:t>  </a:t>
            </a:r>
            <a:endParaRPr lang="en-US" sz="3600" dirty="0" smtClean="0">
              <a:latin typeface="Georgia" panose="02040502050405020303" pitchFamily="18" charset="0"/>
              <a:ea typeface="Times New Roman"/>
              <a:cs typeface="Times New Roman"/>
              <a:sym typeface="Times New Roman"/>
            </a:endParaRPr>
          </a:p>
          <a:p>
            <a:pPr marL="228600" lvl="0" indent="-228600" algn="l" rtl="0">
              <a:lnSpc>
                <a:spcPct val="100000"/>
              </a:lnSpc>
              <a:spcBef>
                <a:spcPts val="0"/>
              </a:spcBef>
              <a:spcAft>
                <a:spcPts val="0"/>
              </a:spcAft>
              <a:buSzPct val="100000"/>
              <a:buFont typeface="Arial" panose="020B0604020202020204" pitchFamily="34" charset="0"/>
              <a:buChar char="•"/>
            </a:pPr>
            <a:endParaRPr sz="1800" dirty="0">
              <a:latin typeface="Georgia" panose="02040502050405020303" pitchFamily="18" charset="0"/>
              <a:ea typeface="Times New Roman"/>
              <a:cs typeface="Times New Roman"/>
              <a:sym typeface="Times New Roman"/>
            </a:endParaRPr>
          </a:p>
          <a:p>
            <a:pPr marL="228600" lvl="0" indent="-228600" algn="l" rtl="0">
              <a:lnSpc>
                <a:spcPct val="100000"/>
              </a:lnSpc>
              <a:spcBef>
                <a:spcPts val="0"/>
              </a:spcBef>
              <a:spcAft>
                <a:spcPts val="0"/>
              </a:spcAft>
              <a:buSzPct val="100000"/>
              <a:buFont typeface="Arial" panose="020B0604020202020204" pitchFamily="34" charset="0"/>
              <a:buChar char="•"/>
            </a:pPr>
            <a:r>
              <a:rPr lang="en-US" sz="3600" dirty="0">
                <a:latin typeface="Georgia" panose="02040502050405020303" pitchFamily="18" charset="0"/>
                <a:ea typeface="Times New Roman"/>
                <a:cs typeface="Times New Roman"/>
                <a:sym typeface="Times New Roman"/>
              </a:rPr>
              <a:t>Pyramid Model Consortium </a:t>
            </a:r>
            <a:r>
              <a:rPr lang="en-US" sz="3600" u="sng" dirty="0">
                <a:solidFill>
                  <a:schemeClr val="hlink"/>
                </a:solidFill>
                <a:latin typeface="Georgia" panose="02040502050405020303" pitchFamily="18" charset="0"/>
                <a:ea typeface="Times New Roman"/>
                <a:cs typeface="Times New Roman"/>
                <a:sym typeface="Times New Roman"/>
                <a:hlinkClick r:id="rId4"/>
              </a:rPr>
              <a:t> </a:t>
            </a:r>
            <a:r>
              <a:rPr lang="en-US" sz="3600" u="sng" dirty="0">
                <a:solidFill>
                  <a:schemeClr val="hlink"/>
                </a:solidFill>
                <a:latin typeface="Georgia" panose="02040502050405020303" pitchFamily="18" charset="0"/>
                <a:ea typeface="Times New Roman"/>
                <a:cs typeface="Times New Roman"/>
                <a:sym typeface="Times New Roman"/>
                <a:hlinkClick r:id="rId4" tooltip="website link"/>
              </a:rPr>
              <a:t>http://</a:t>
            </a:r>
            <a:r>
              <a:rPr lang="en-US" sz="3600" u="sng" dirty="0" smtClean="0">
                <a:solidFill>
                  <a:schemeClr val="hlink"/>
                </a:solidFill>
                <a:latin typeface="Georgia" panose="02040502050405020303" pitchFamily="18" charset="0"/>
                <a:ea typeface="Times New Roman"/>
                <a:cs typeface="Times New Roman"/>
                <a:sym typeface="Times New Roman"/>
                <a:hlinkClick r:id="rId4" tooltip="website link"/>
              </a:rPr>
              <a:t>www.pyramidmodel.org</a:t>
            </a:r>
            <a:endParaRPr lang="en-US" sz="3600" u="sng" dirty="0" smtClean="0">
              <a:solidFill>
                <a:schemeClr val="hlink"/>
              </a:solidFill>
              <a:latin typeface="Georgia" panose="02040502050405020303" pitchFamily="18" charset="0"/>
              <a:ea typeface="Times New Roman"/>
              <a:cs typeface="Times New Roman"/>
              <a:sym typeface="Times New Roman"/>
            </a:endParaRPr>
          </a:p>
          <a:p>
            <a:pPr marL="228600" lvl="0" indent="-228600" algn="l" rtl="0">
              <a:lnSpc>
                <a:spcPct val="100000"/>
              </a:lnSpc>
              <a:spcBef>
                <a:spcPts val="0"/>
              </a:spcBef>
              <a:spcAft>
                <a:spcPts val="0"/>
              </a:spcAft>
              <a:buSzPct val="100000"/>
              <a:buFont typeface="Arial" panose="020B0604020202020204" pitchFamily="34" charset="0"/>
              <a:buChar char="•"/>
            </a:pPr>
            <a:endParaRPr sz="1800" dirty="0">
              <a:latin typeface="Georgia" panose="02040502050405020303" pitchFamily="18" charset="0"/>
              <a:ea typeface="Times New Roman"/>
              <a:cs typeface="Times New Roman"/>
              <a:sym typeface="Times New Roman"/>
            </a:endParaRPr>
          </a:p>
          <a:p>
            <a:pPr marL="228600" lvl="0" indent="-228600" algn="l" rtl="0">
              <a:lnSpc>
                <a:spcPct val="100000"/>
              </a:lnSpc>
              <a:spcBef>
                <a:spcPts val="0"/>
              </a:spcBef>
              <a:spcAft>
                <a:spcPts val="0"/>
              </a:spcAft>
              <a:buSzPct val="100000"/>
              <a:buFont typeface="Arial" panose="020B0604020202020204" pitchFamily="34" charset="0"/>
              <a:buChar char="•"/>
            </a:pPr>
            <a:r>
              <a:rPr lang="en-US" sz="3600" dirty="0">
                <a:latin typeface="Georgia" panose="02040502050405020303" pitchFamily="18" charset="0"/>
                <a:ea typeface="Times New Roman"/>
                <a:cs typeface="Times New Roman"/>
                <a:sym typeface="Times New Roman"/>
              </a:rPr>
              <a:t>Center on the Social and  Emotional Foundations for Early Learning </a:t>
            </a:r>
            <a:r>
              <a:rPr lang="en-US" sz="3600" u="sng" dirty="0">
                <a:solidFill>
                  <a:schemeClr val="hlink"/>
                </a:solidFill>
                <a:latin typeface="Georgia" panose="02040502050405020303" pitchFamily="18" charset="0"/>
                <a:ea typeface="Times New Roman"/>
                <a:cs typeface="Times New Roman"/>
                <a:sym typeface="Times New Roman"/>
                <a:hlinkClick r:id="rId5" tooltip="website link"/>
              </a:rPr>
              <a:t>http://csefel.vanderbilt.edu/</a:t>
            </a:r>
            <a:endParaRPr sz="3600" dirty="0">
              <a:latin typeface="Georgia" panose="02040502050405020303" pitchFamily="18" charset="0"/>
              <a:ea typeface="Times New Roman"/>
              <a:cs typeface="Times New Roman"/>
              <a:sym typeface="Times New Roman"/>
            </a:endParaRPr>
          </a:p>
          <a:p>
            <a:pPr marL="457200" lvl="0" indent="0" algn="l" rtl="0">
              <a:lnSpc>
                <a:spcPct val="90000"/>
              </a:lnSpc>
              <a:spcBef>
                <a:spcPts val="1000"/>
              </a:spcBef>
              <a:spcAft>
                <a:spcPts val="0"/>
              </a:spcAft>
              <a:buNone/>
            </a:pPr>
            <a:endParaRPr sz="3200" dirty="0">
              <a:latin typeface="Georgia" panose="02040502050405020303" pitchFamily="18" charset="0"/>
              <a:ea typeface="Times New Roman"/>
              <a:cs typeface="Times New Roman"/>
              <a:sym typeface="Times New Roman"/>
            </a:endParaRPr>
          </a:p>
          <a:p>
            <a:pPr marL="457200" lvl="0" indent="0" algn="l" rtl="0">
              <a:lnSpc>
                <a:spcPct val="90000"/>
              </a:lnSpc>
              <a:spcBef>
                <a:spcPts val="1000"/>
              </a:spcBef>
              <a:spcAft>
                <a:spcPts val="0"/>
              </a:spcAft>
              <a:buNone/>
            </a:pPr>
            <a:endParaRPr sz="3200" dirty="0">
              <a:latin typeface="Georgia" panose="02040502050405020303" pitchFamily="18" charset="0"/>
              <a:ea typeface="Times New Roman"/>
              <a:cs typeface="Times New Roman"/>
              <a:sym typeface="Times New Roman"/>
            </a:endParaRPr>
          </a:p>
          <a:p>
            <a:pPr marL="0" lvl="0" indent="0" algn="l" rtl="0">
              <a:lnSpc>
                <a:spcPct val="90000"/>
              </a:lnSpc>
              <a:spcBef>
                <a:spcPts val="1000"/>
              </a:spcBef>
              <a:spcAft>
                <a:spcPts val="0"/>
              </a:spcAft>
              <a:buClr>
                <a:schemeClr val="dk1"/>
              </a:buClr>
              <a:buSzPts val="3200"/>
              <a:buNone/>
            </a:pPr>
            <a:endParaRPr sz="32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81"/>
          <p:cNvSpPr txBox="1">
            <a:spLocks noGrp="1"/>
          </p:cNvSpPr>
          <p:nvPr>
            <p:ph type="title"/>
          </p:nvPr>
        </p:nvSpPr>
        <p:spPr>
          <a:xfrm>
            <a:off x="838200" y="365125"/>
            <a:ext cx="10515600" cy="995324"/>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400" dirty="0">
                <a:latin typeface="Georgia" panose="02040502050405020303" pitchFamily="18" charset="0"/>
                <a:ea typeface="Times New Roman"/>
                <a:cs typeface="Times New Roman"/>
                <a:sym typeface="Times New Roman"/>
              </a:rPr>
              <a:t>Thank You!</a:t>
            </a:r>
            <a:endParaRPr sz="4400" dirty="0">
              <a:latin typeface="Georgia" panose="02040502050405020303" pitchFamily="18" charset="0"/>
              <a:ea typeface="Times New Roman"/>
              <a:cs typeface="Times New Roman"/>
              <a:sym typeface="Times New Roman"/>
            </a:endParaRPr>
          </a:p>
        </p:txBody>
      </p:sp>
      <p:sp>
        <p:nvSpPr>
          <p:cNvPr id="555" name="Google Shape;555;p81"/>
          <p:cNvSpPr txBox="1">
            <a:spLocks noGrp="1"/>
          </p:cNvSpPr>
          <p:nvPr>
            <p:ph type="body" idx="1"/>
          </p:nvPr>
        </p:nvSpPr>
        <p:spPr>
          <a:xfrm>
            <a:off x="604953" y="1360448"/>
            <a:ext cx="10982093" cy="5096107"/>
          </a:xfrm>
          <a:prstGeom prst="rect">
            <a:avLst/>
          </a:prstGeom>
        </p:spPr>
        <p:txBody>
          <a:bodyPr spcFirstLastPara="1" wrap="square" lIns="91425" tIns="45700" rIns="91425" bIns="45700" anchor="t" anchorCtr="0">
            <a:noAutofit/>
          </a:bodyPr>
          <a:lstStyle/>
          <a:p>
            <a:pPr marL="0" lvl="0" indent="0" algn="l" rtl="0">
              <a:lnSpc>
                <a:spcPct val="80000"/>
              </a:lnSpc>
              <a:spcBef>
                <a:spcPts val="1000"/>
              </a:spcBef>
              <a:spcAft>
                <a:spcPts val="0"/>
              </a:spcAft>
              <a:buNone/>
            </a:pPr>
            <a:r>
              <a:rPr lang="en-US" sz="3200" dirty="0">
                <a:solidFill>
                  <a:srgbClr val="000000"/>
                </a:solidFill>
                <a:latin typeface="Georgia" panose="02040502050405020303" pitchFamily="18" charset="0"/>
                <a:ea typeface="Times New Roman"/>
                <a:cs typeface="Times New Roman"/>
                <a:sym typeface="Times New Roman"/>
              </a:rPr>
              <a:t>If you have any questions about the content in this module or need further assistance implementing a systems approach to early childhood inclusive practices, please contact the early childhood staff at the following T/TACs</a:t>
            </a:r>
            <a:r>
              <a:rPr lang="en-US" sz="3200" dirty="0" smtClean="0">
                <a:solidFill>
                  <a:srgbClr val="000000"/>
                </a:solidFill>
                <a:latin typeface="Georgia" panose="02040502050405020303" pitchFamily="18" charset="0"/>
                <a:ea typeface="Times New Roman"/>
                <a:cs typeface="Times New Roman"/>
                <a:sym typeface="Times New Roman"/>
              </a:rPr>
              <a:t>.</a:t>
            </a:r>
          </a:p>
          <a:p>
            <a:pPr marL="0" lvl="0" indent="0" algn="l" rtl="0">
              <a:lnSpc>
                <a:spcPct val="80000"/>
              </a:lnSpc>
              <a:spcBef>
                <a:spcPts val="1000"/>
              </a:spcBef>
              <a:spcAft>
                <a:spcPts val="0"/>
              </a:spcAft>
              <a:buNone/>
            </a:pPr>
            <a:endParaRPr sz="3200" dirty="0">
              <a:solidFill>
                <a:srgbClr val="000000"/>
              </a:solidFill>
              <a:latin typeface="Georgia" panose="02040502050405020303" pitchFamily="18" charset="0"/>
              <a:ea typeface="Times New Roman"/>
              <a:cs typeface="Times New Roman"/>
              <a:sym typeface="Times New Roman"/>
            </a:endParaRPr>
          </a:p>
          <a:p>
            <a:pPr marL="0" lvl="0" indent="0" algn="l" rtl="0">
              <a:lnSpc>
                <a:spcPct val="80000"/>
              </a:lnSpc>
              <a:spcBef>
                <a:spcPts val="1000"/>
              </a:spcBef>
              <a:spcAft>
                <a:spcPts val="0"/>
              </a:spcAft>
              <a:buNone/>
            </a:pPr>
            <a:r>
              <a:rPr lang="en-US" sz="3200" dirty="0">
                <a:solidFill>
                  <a:srgbClr val="000000"/>
                </a:solidFill>
                <a:latin typeface="Georgia" panose="02040502050405020303" pitchFamily="18" charset="0"/>
                <a:ea typeface="Times New Roman"/>
                <a:cs typeface="Times New Roman"/>
                <a:sym typeface="Times New Roman"/>
              </a:rPr>
              <a:t>Regions </a:t>
            </a:r>
            <a:r>
              <a:rPr lang="en-US" sz="3200" dirty="0" smtClean="0">
                <a:solidFill>
                  <a:srgbClr val="000000"/>
                </a:solidFill>
                <a:latin typeface="Georgia" panose="02040502050405020303" pitchFamily="18" charset="0"/>
                <a:ea typeface="Times New Roman"/>
                <a:cs typeface="Times New Roman"/>
                <a:sym typeface="Times New Roman"/>
              </a:rPr>
              <a:t>1 &amp; 8	VCU		804-828-6947 </a:t>
            </a:r>
            <a:r>
              <a:rPr lang="en-US" sz="3200" dirty="0">
                <a:solidFill>
                  <a:srgbClr val="000000"/>
                </a:solidFill>
                <a:latin typeface="Georgia" panose="02040502050405020303" pitchFamily="18" charset="0"/>
                <a:ea typeface="Times New Roman"/>
                <a:cs typeface="Times New Roman"/>
                <a:sym typeface="Times New Roman"/>
              </a:rPr>
              <a:t>or 434-292-3723</a:t>
            </a:r>
            <a:endParaRPr sz="3200" dirty="0">
              <a:solidFill>
                <a:srgbClr val="000000"/>
              </a:solidFill>
              <a:latin typeface="Georgia" panose="02040502050405020303" pitchFamily="18" charset="0"/>
              <a:ea typeface="Times New Roman"/>
              <a:cs typeface="Times New Roman"/>
              <a:sym typeface="Times New Roman"/>
            </a:endParaRPr>
          </a:p>
          <a:p>
            <a:pPr marL="0" lvl="0" indent="0" algn="l" rtl="0">
              <a:lnSpc>
                <a:spcPct val="80000"/>
              </a:lnSpc>
              <a:spcBef>
                <a:spcPts val="1000"/>
              </a:spcBef>
              <a:spcAft>
                <a:spcPts val="0"/>
              </a:spcAft>
              <a:buNone/>
            </a:pPr>
            <a:r>
              <a:rPr lang="en-US" sz="3200" dirty="0">
                <a:solidFill>
                  <a:srgbClr val="000000"/>
                </a:solidFill>
                <a:latin typeface="Georgia" panose="02040502050405020303" pitchFamily="18" charset="0"/>
                <a:ea typeface="Times New Roman"/>
                <a:cs typeface="Times New Roman"/>
                <a:sym typeface="Times New Roman"/>
              </a:rPr>
              <a:t>Regions </a:t>
            </a:r>
            <a:r>
              <a:rPr lang="en-US" sz="3200" dirty="0" smtClean="0">
                <a:solidFill>
                  <a:srgbClr val="000000"/>
                </a:solidFill>
                <a:latin typeface="Georgia" panose="02040502050405020303" pitchFamily="18" charset="0"/>
                <a:ea typeface="Times New Roman"/>
                <a:cs typeface="Times New Roman"/>
                <a:sym typeface="Times New Roman"/>
              </a:rPr>
              <a:t>2 &amp; 3	ODU	757-683-4333</a:t>
            </a:r>
            <a:endParaRPr sz="3200" dirty="0">
              <a:solidFill>
                <a:srgbClr val="000000"/>
              </a:solidFill>
              <a:latin typeface="Georgia" panose="02040502050405020303" pitchFamily="18" charset="0"/>
              <a:ea typeface="Times New Roman"/>
              <a:cs typeface="Times New Roman"/>
              <a:sym typeface="Times New Roman"/>
            </a:endParaRPr>
          </a:p>
          <a:p>
            <a:pPr marL="0" lvl="0" indent="0" algn="l" rtl="0">
              <a:lnSpc>
                <a:spcPct val="80000"/>
              </a:lnSpc>
              <a:spcBef>
                <a:spcPts val="1000"/>
              </a:spcBef>
              <a:spcAft>
                <a:spcPts val="0"/>
              </a:spcAft>
              <a:buNone/>
            </a:pPr>
            <a:r>
              <a:rPr lang="en-US" sz="3200" dirty="0">
                <a:solidFill>
                  <a:srgbClr val="000000"/>
                </a:solidFill>
                <a:latin typeface="Georgia" panose="02040502050405020303" pitchFamily="18" charset="0"/>
                <a:ea typeface="Times New Roman"/>
                <a:cs typeface="Times New Roman"/>
                <a:sym typeface="Times New Roman"/>
              </a:rPr>
              <a:t>Region </a:t>
            </a:r>
            <a:r>
              <a:rPr lang="en-US" sz="3200" dirty="0" smtClean="0">
                <a:solidFill>
                  <a:srgbClr val="000000"/>
                </a:solidFill>
                <a:latin typeface="Georgia" panose="02040502050405020303" pitchFamily="18" charset="0"/>
                <a:ea typeface="Times New Roman"/>
                <a:cs typeface="Times New Roman"/>
                <a:sym typeface="Times New Roman"/>
              </a:rPr>
              <a:t>4		GMU	703-993-4496</a:t>
            </a:r>
            <a:endParaRPr sz="3200" dirty="0">
              <a:solidFill>
                <a:srgbClr val="000000"/>
              </a:solidFill>
              <a:latin typeface="Georgia" panose="02040502050405020303" pitchFamily="18" charset="0"/>
              <a:ea typeface="Times New Roman"/>
              <a:cs typeface="Times New Roman"/>
              <a:sym typeface="Times New Roman"/>
            </a:endParaRPr>
          </a:p>
          <a:p>
            <a:pPr marL="0" lvl="0" indent="0" algn="l" rtl="0">
              <a:lnSpc>
                <a:spcPct val="80000"/>
              </a:lnSpc>
              <a:spcBef>
                <a:spcPts val="1000"/>
              </a:spcBef>
              <a:spcAft>
                <a:spcPts val="0"/>
              </a:spcAft>
              <a:buNone/>
            </a:pPr>
            <a:r>
              <a:rPr lang="en-US" sz="3200" dirty="0">
                <a:solidFill>
                  <a:srgbClr val="000000"/>
                </a:solidFill>
                <a:latin typeface="Georgia" panose="02040502050405020303" pitchFamily="18" charset="0"/>
                <a:ea typeface="Times New Roman"/>
                <a:cs typeface="Times New Roman"/>
                <a:sym typeface="Times New Roman"/>
              </a:rPr>
              <a:t>Region </a:t>
            </a:r>
            <a:r>
              <a:rPr lang="en-US" sz="3200" dirty="0" smtClean="0">
                <a:solidFill>
                  <a:srgbClr val="000000"/>
                </a:solidFill>
                <a:latin typeface="Georgia" panose="02040502050405020303" pitchFamily="18" charset="0"/>
                <a:ea typeface="Times New Roman"/>
                <a:cs typeface="Times New Roman"/>
                <a:sym typeface="Times New Roman"/>
              </a:rPr>
              <a:t>5		JMU		540-568-6746</a:t>
            </a:r>
            <a:endParaRPr sz="3200" dirty="0">
              <a:solidFill>
                <a:srgbClr val="000000"/>
              </a:solidFill>
              <a:latin typeface="Georgia" panose="02040502050405020303" pitchFamily="18" charset="0"/>
              <a:ea typeface="Times New Roman"/>
              <a:cs typeface="Times New Roman"/>
              <a:sym typeface="Times New Roman"/>
            </a:endParaRPr>
          </a:p>
          <a:p>
            <a:pPr marL="0" lvl="0" indent="0" algn="l" rtl="0">
              <a:lnSpc>
                <a:spcPct val="80000"/>
              </a:lnSpc>
              <a:spcBef>
                <a:spcPts val="1000"/>
              </a:spcBef>
              <a:spcAft>
                <a:spcPts val="0"/>
              </a:spcAft>
              <a:buNone/>
            </a:pPr>
            <a:r>
              <a:rPr lang="en-US" sz="3200" dirty="0">
                <a:solidFill>
                  <a:srgbClr val="000000"/>
                </a:solidFill>
                <a:latin typeface="Georgia" panose="02040502050405020303" pitchFamily="18" charset="0"/>
                <a:ea typeface="Times New Roman"/>
                <a:cs typeface="Times New Roman"/>
                <a:sym typeface="Times New Roman"/>
              </a:rPr>
              <a:t>Regions </a:t>
            </a:r>
            <a:r>
              <a:rPr lang="en-US" sz="3200" dirty="0" smtClean="0">
                <a:solidFill>
                  <a:srgbClr val="000000"/>
                </a:solidFill>
                <a:latin typeface="Georgia" panose="02040502050405020303" pitchFamily="18" charset="0"/>
                <a:ea typeface="Times New Roman"/>
                <a:cs typeface="Times New Roman"/>
                <a:sym typeface="Times New Roman"/>
              </a:rPr>
              <a:t>6 &amp; 7	VT		540-231-5167</a:t>
            </a:r>
            <a:endParaRPr sz="3200" dirty="0">
              <a:solidFill>
                <a:srgbClr val="000000"/>
              </a:solidFill>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2" name="Title 1"/>
          <p:cNvSpPr>
            <a:spLocks noGrp="1"/>
          </p:cNvSpPr>
          <p:nvPr>
            <p:ph type="ctrTitle"/>
          </p:nvPr>
        </p:nvSpPr>
        <p:spPr>
          <a:xfrm>
            <a:off x="1501422" y="2793119"/>
            <a:ext cx="9144000" cy="2387600"/>
          </a:xfrm>
        </p:spPr>
        <p:txBody>
          <a:bodyPr/>
          <a:lstStyle/>
          <a:p>
            <a:pPr lvl="0"/>
            <a:r>
              <a:rPr lang="en-US" dirty="0">
                <a:latin typeface="Georgia" panose="02040502050405020303" pitchFamily="18" charset="0"/>
                <a:ea typeface="Times New Roman"/>
                <a:cs typeface="Times New Roman"/>
                <a:sym typeface="Times New Roman"/>
              </a:rPr>
              <a:t/>
            </a:r>
            <a:br>
              <a:rPr lang="en-US" dirty="0">
                <a:latin typeface="Georgia" panose="02040502050405020303" pitchFamily="18" charset="0"/>
                <a:ea typeface="Times New Roman"/>
                <a:cs typeface="Times New Roman"/>
                <a:sym typeface="Times New Roman"/>
              </a:rPr>
            </a:br>
            <a:r>
              <a:rPr lang="en-US" dirty="0">
                <a:latin typeface="Georgia" panose="02040502050405020303" pitchFamily="18" charset="0"/>
                <a:ea typeface="Times New Roman"/>
                <a:cs typeface="Times New Roman"/>
                <a:sym typeface="Times New Roman"/>
              </a:rPr>
              <a:t>Which social emotional skills </a:t>
            </a:r>
            <a:r>
              <a:rPr lang="en-US" i="1" dirty="0">
                <a:latin typeface="Georgia" panose="02040502050405020303" pitchFamily="18" charset="0"/>
                <a:ea typeface="Times New Roman"/>
                <a:cs typeface="Times New Roman"/>
                <a:sym typeface="Times New Roman"/>
              </a:rPr>
              <a:t>most likely </a:t>
            </a:r>
            <a:r>
              <a:rPr lang="en-US" dirty="0">
                <a:latin typeface="Georgia" panose="02040502050405020303" pitchFamily="18" charset="0"/>
                <a:ea typeface="Times New Roman"/>
                <a:cs typeface="Times New Roman"/>
                <a:sym typeface="Times New Roman"/>
              </a:rPr>
              <a:t>lead to positive outcomes later in life</a:t>
            </a:r>
            <a:r>
              <a:rPr lang="en-US" dirty="0" smtClean="0">
                <a:latin typeface="Georgia" panose="02040502050405020303" pitchFamily="18" charset="0"/>
                <a:ea typeface="Times New Roman"/>
                <a:cs typeface="Times New Roman"/>
                <a:sym typeface="Times New Roman"/>
              </a:rPr>
              <a: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6" name="Google Shape;196;p34"/>
          <p:cNvSpPr txBox="1">
            <a:spLocks noGrp="1"/>
          </p:cNvSpPr>
          <p:nvPr>
            <p:ph type="title"/>
          </p:nvPr>
        </p:nvSpPr>
        <p:spPr>
          <a:xfrm>
            <a:off x="905108" y="264764"/>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Key Social Emotional Skills Children Need as They Enter School</a:t>
            </a:r>
            <a:endParaRPr dirty="0">
              <a:latin typeface="Georgia" panose="02040502050405020303" pitchFamily="18" charset="0"/>
              <a:ea typeface="Times New Roman"/>
              <a:cs typeface="Times New Roman"/>
              <a:sym typeface="Times New Roman"/>
            </a:endParaRPr>
          </a:p>
        </p:txBody>
      </p:sp>
      <p:sp>
        <p:nvSpPr>
          <p:cNvPr id="197" name="Google Shape;197;p34"/>
          <p:cNvSpPr txBox="1">
            <a:spLocks noGrp="1"/>
          </p:cNvSpPr>
          <p:nvPr>
            <p:ph type="body" idx="1"/>
          </p:nvPr>
        </p:nvSpPr>
        <p:spPr>
          <a:xfrm>
            <a:off x="659781" y="1690688"/>
            <a:ext cx="11015546" cy="486510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ct val="100000"/>
              <a:buChar char="•"/>
            </a:pPr>
            <a:r>
              <a:rPr lang="en-US" sz="3200" dirty="0">
                <a:solidFill>
                  <a:schemeClr val="dk1"/>
                </a:solidFill>
                <a:latin typeface="Georgia" panose="02040502050405020303" pitchFamily="18" charset="0"/>
                <a:ea typeface="Times New Roman"/>
                <a:cs typeface="Times New Roman"/>
                <a:sym typeface="Times New Roman"/>
              </a:rPr>
              <a:t>Confidence</a:t>
            </a:r>
            <a:endParaRPr sz="3200" dirty="0">
              <a:latin typeface="Georgia" panose="02040502050405020303" pitchFamily="18" charset="0"/>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en-US" sz="3200" dirty="0">
                <a:solidFill>
                  <a:schemeClr val="dk1"/>
                </a:solidFill>
                <a:latin typeface="Georgia" panose="02040502050405020303" pitchFamily="18" charset="0"/>
                <a:ea typeface="Times New Roman"/>
                <a:cs typeface="Times New Roman"/>
                <a:sym typeface="Times New Roman"/>
              </a:rPr>
              <a:t>Capacity to develop good relationships with peers and adults</a:t>
            </a:r>
            <a:endParaRPr sz="3200" dirty="0">
              <a:latin typeface="Georgia" panose="02040502050405020303" pitchFamily="18" charset="0"/>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en-US" sz="3200" dirty="0">
                <a:solidFill>
                  <a:schemeClr val="dk1"/>
                </a:solidFill>
                <a:latin typeface="Georgia" panose="02040502050405020303" pitchFamily="18" charset="0"/>
                <a:ea typeface="Times New Roman"/>
                <a:cs typeface="Times New Roman"/>
                <a:sym typeface="Times New Roman"/>
              </a:rPr>
              <a:t>Concentration and persistence on challenging tasks</a:t>
            </a:r>
            <a:endParaRPr sz="3200" dirty="0">
              <a:latin typeface="Georgia" panose="02040502050405020303" pitchFamily="18" charset="0"/>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en-US" sz="3200" dirty="0">
                <a:solidFill>
                  <a:schemeClr val="dk1"/>
                </a:solidFill>
                <a:latin typeface="Georgia" panose="02040502050405020303" pitchFamily="18" charset="0"/>
                <a:ea typeface="Times New Roman"/>
                <a:cs typeface="Times New Roman"/>
                <a:sym typeface="Times New Roman"/>
              </a:rPr>
              <a:t>Ability to effectively communicate emotions</a:t>
            </a:r>
            <a:endParaRPr sz="3200" dirty="0">
              <a:latin typeface="Georgia" panose="02040502050405020303" pitchFamily="18" charset="0"/>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en-US" sz="3200" dirty="0">
                <a:solidFill>
                  <a:schemeClr val="dk1"/>
                </a:solidFill>
                <a:latin typeface="Georgia" panose="02040502050405020303" pitchFamily="18" charset="0"/>
                <a:ea typeface="Times New Roman"/>
                <a:cs typeface="Times New Roman"/>
                <a:sym typeface="Times New Roman"/>
              </a:rPr>
              <a:t>Ability to listen to instructions and be attentive</a:t>
            </a:r>
            <a:endParaRPr sz="3200" dirty="0">
              <a:latin typeface="Georgia" panose="02040502050405020303" pitchFamily="18" charset="0"/>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en-US" sz="3200" dirty="0">
                <a:solidFill>
                  <a:schemeClr val="dk1"/>
                </a:solidFill>
                <a:latin typeface="Georgia" panose="02040502050405020303" pitchFamily="18" charset="0"/>
                <a:ea typeface="Times New Roman"/>
                <a:cs typeface="Times New Roman"/>
                <a:sym typeface="Times New Roman"/>
              </a:rPr>
              <a:t>Ability to solve social problems</a:t>
            </a:r>
            <a:endParaRPr sz="3200" dirty="0">
              <a:latin typeface="Georgia" panose="02040502050405020303" pitchFamily="18" charset="0"/>
              <a:ea typeface="Times New Roman"/>
              <a:cs typeface="Times New Roman"/>
              <a:sym typeface="Times New Roman"/>
            </a:endParaRPr>
          </a:p>
          <a:p>
            <a:pPr marL="0" lvl="0" indent="0" algn="l" rtl="0">
              <a:lnSpc>
                <a:spcPct val="90000"/>
              </a:lnSpc>
              <a:spcBef>
                <a:spcPts val="1000"/>
              </a:spcBef>
              <a:spcAft>
                <a:spcPts val="0"/>
              </a:spcAft>
              <a:buClr>
                <a:schemeClr val="dk1"/>
              </a:buClr>
              <a:buSzPts val="2800"/>
              <a:buNone/>
            </a:pPr>
            <a:r>
              <a:rPr lang="en-US" sz="2800" b="1" dirty="0" smtClean="0">
                <a:solidFill>
                  <a:schemeClr val="dk1"/>
                </a:solidFill>
                <a:latin typeface="Georgia" panose="02040502050405020303" pitchFamily="18" charset="0"/>
                <a:ea typeface="Times New Roman"/>
                <a:cs typeface="Times New Roman"/>
                <a:sym typeface="Times New Roman"/>
              </a:rPr>
              <a:t>What </a:t>
            </a:r>
            <a:r>
              <a:rPr lang="en-US" sz="2800" b="1" dirty="0">
                <a:solidFill>
                  <a:schemeClr val="dk1"/>
                </a:solidFill>
                <a:latin typeface="Georgia" panose="02040502050405020303" pitchFamily="18" charset="0"/>
                <a:ea typeface="Times New Roman"/>
                <a:cs typeface="Times New Roman"/>
                <a:sym typeface="Times New Roman"/>
              </a:rPr>
              <a:t>do children do when they don’t have each of these skills?</a:t>
            </a:r>
            <a:endParaRPr dirty="0">
              <a:latin typeface="Georgia" panose="02040502050405020303" pitchFamily="18" charset="0"/>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a:latin typeface="Georgia" panose="02040502050405020303" pitchFamily="18" charset="0"/>
                <a:ea typeface="Times New Roman"/>
                <a:cs typeface="Times New Roman"/>
                <a:sym typeface="Times New Roman"/>
              </a:rPr>
              <a:t>Consider the Facts…</a:t>
            </a:r>
            <a:endParaRPr dirty="0">
              <a:latin typeface="Georgia" panose="02040502050405020303" pitchFamily="18" charset="0"/>
              <a:ea typeface="Times New Roman"/>
              <a:cs typeface="Times New Roman"/>
              <a:sym typeface="Times New Roman"/>
            </a:endParaRPr>
          </a:p>
        </p:txBody>
      </p:sp>
      <p:sp>
        <p:nvSpPr>
          <p:cNvPr id="204" name="Google Shape;204;p35"/>
          <p:cNvSpPr txBox="1">
            <a:spLocks noGrp="1"/>
          </p:cNvSpPr>
          <p:nvPr>
            <p:ph type="body" idx="1"/>
          </p:nvPr>
        </p:nvSpPr>
        <p:spPr>
          <a:xfrm>
            <a:off x="838200" y="1690825"/>
            <a:ext cx="10870580" cy="5006897"/>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SzPct val="100000"/>
              <a:buFont typeface="Arial" panose="020B0604020202020204" pitchFamily="34" charset="0"/>
              <a:buChar char="•"/>
            </a:pPr>
            <a:r>
              <a:rPr lang="en-US" sz="3200" dirty="0">
                <a:latin typeface="Georgia" panose="02040502050405020303" pitchFamily="18" charset="0"/>
                <a:ea typeface="Times New Roman"/>
                <a:cs typeface="Times New Roman"/>
                <a:sym typeface="Times New Roman"/>
              </a:rPr>
              <a:t>One </a:t>
            </a:r>
            <a:r>
              <a:rPr lang="en-US" sz="3200" dirty="0" smtClean="0">
                <a:latin typeface="Georgia" panose="02040502050405020303" pitchFamily="18" charset="0"/>
                <a:ea typeface="Times New Roman"/>
                <a:cs typeface="Times New Roman"/>
                <a:sym typeface="Times New Roman"/>
              </a:rPr>
              <a:t>of </a:t>
            </a:r>
            <a:r>
              <a:rPr lang="en-US" sz="3200" dirty="0">
                <a:latin typeface="Georgia" panose="02040502050405020303" pitchFamily="18" charset="0"/>
                <a:ea typeface="Times New Roman"/>
                <a:cs typeface="Times New Roman"/>
                <a:sym typeface="Times New Roman"/>
              </a:rPr>
              <a:t>every four children has been exposed to a traumatic event that can affect learning and/or behavior</a:t>
            </a:r>
            <a:endParaRPr sz="3200" dirty="0">
              <a:latin typeface="Georgia" panose="02040502050405020303" pitchFamily="18" charset="0"/>
              <a:ea typeface="Times New Roman"/>
              <a:cs typeface="Times New Roman"/>
              <a:sym typeface="Times New Roman"/>
            </a:endParaRPr>
          </a:p>
          <a:p>
            <a:pPr marL="457200" lvl="0" indent="-457200" algn="l" rtl="0">
              <a:lnSpc>
                <a:spcPct val="90000"/>
              </a:lnSpc>
              <a:spcBef>
                <a:spcPts val="0"/>
              </a:spcBef>
              <a:spcAft>
                <a:spcPts val="0"/>
              </a:spcAft>
              <a:buSzPct val="100000"/>
              <a:buFont typeface="Arial" panose="020B0604020202020204" pitchFamily="34" charset="0"/>
              <a:buChar char="•"/>
            </a:pPr>
            <a:r>
              <a:rPr lang="en-US" sz="3200" dirty="0">
                <a:latin typeface="Georgia" panose="02040502050405020303" pitchFamily="18" charset="0"/>
                <a:ea typeface="Times New Roman"/>
                <a:cs typeface="Times New Roman"/>
                <a:sym typeface="Times New Roman"/>
              </a:rPr>
              <a:t>Trauma can impact school performance</a:t>
            </a:r>
            <a:endParaRPr sz="3200" dirty="0">
              <a:latin typeface="Georgia" panose="02040502050405020303" pitchFamily="18" charset="0"/>
              <a:ea typeface="Times New Roman"/>
              <a:cs typeface="Times New Roman"/>
              <a:sym typeface="Times New Roman"/>
            </a:endParaRPr>
          </a:p>
          <a:p>
            <a:pPr marL="457200" lvl="0" indent="-457200" algn="l" rtl="0">
              <a:lnSpc>
                <a:spcPct val="90000"/>
              </a:lnSpc>
              <a:spcBef>
                <a:spcPts val="0"/>
              </a:spcBef>
              <a:spcAft>
                <a:spcPts val="0"/>
              </a:spcAft>
              <a:buSzPct val="100000"/>
              <a:buFont typeface="Arial" panose="020B0604020202020204" pitchFamily="34" charset="0"/>
              <a:buChar char="•"/>
            </a:pPr>
            <a:r>
              <a:rPr lang="en-US" sz="3200" dirty="0">
                <a:latin typeface="Georgia" panose="02040502050405020303" pitchFamily="18" charset="0"/>
                <a:ea typeface="Times New Roman"/>
                <a:cs typeface="Times New Roman"/>
                <a:sym typeface="Times New Roman"/>
              </a:rPr>
              <a:t>Trauma can impair learning</a:t>
            </a:r>
            <a:endParaRPr sz="3200" dirty="0">
              <a:latin typeface="Georgia" panose="02040502050405020303" pitchFamily="18" charset="0"/>
              <a:ea typeface="Times New Roman"/>
              <a:cs typeface="Times New Roman"/>
              <a:sym typeface="Times New Roman"/>
            </a:endParaRPr>
          </a:p>
          <a:p>
            <a:pPr marL="457200" lvl="0" indent="-457200" algn="l" rtl="0">
              <a:lnSpc>
                <a:spcPct val="90000"/>
              </a:lnSpc>
              <a:spcBef>
                <a:spcPts val="0"/>
              </a:spcBef>
              <a:spcAft>
                <a:spcPts val="0"/>
              </a:spcAft>
              <a:buSzPct val="100000"/>
              <a:buFont typeface="Arial" panose="020B0604020202020204" pitchFamily="34" charset="0"/>
              <a:buChar char="•"/>
            </a:pPr>
            <a:r>
              <a:rPr lang="en-US" sz="3200" dirty="0">
                <a:latin typeface="Georgia" panose="02040502050405020303" pitchFamily="18" charset="0"/>
                <a:ea typeface="Times New Roman"/>
                <a:cs typeface="Times New Roman"/>
                <a:sym typeface="Times New Roman"/>
              </a:rPr>
              <a:t>Traumatized children may experience physical and/or emotional distress</a:t>
            </a:r>
            <a:endParaRPr sz="3200" dirty="0">
              <a:latin typeface="Georgia" panose="02040502050405020303" pitchFamily="18" charset="0"/>
              <a:ea typeface="Times New Roman"/>
              <a:cs typeface="Times New Roman"/>
              <a:sym typeface="Times New Roman"/>
            </a:endParaRPr>
          </a:p>
          <a:p>
            <a:pPr marL="457200" lvl="0" indent="-457200" algn="l" rtl="0">
              <a:lnSpc>
                <a:spcPct val="90000"/>
              </a:lnSpc>
              <a:spcBef>
                <a:spcPts val="0"/>
              </a:spcBef>
              <a:spcAft>
                <a:spcPts val="0"/>
              </a:spcAft>
              <a:buSzPct val="100000"/>
              <a:buFont typeface="Arial" panose="020B0604020202020204" pitchFamily="34" charset="0"/>
              <a:buChar char="•"/>
            </a:pPr>
            <a:r>
              <a:rPr lang="en-US" sz="3200" dirty="0">
                <a:latin typeface="Georgia" panose="02040502050405020303" pitchFamily="18" charset="0"/>
                <a:ea typeface="Times New Roman"/>
                <a:cs typeface="Times New Roman"/>
                <a:sym typeface="Times New Roman"/>
              </a:rPr>
              <a:t>You can help a child who has been </a:t>
            </a:r>
            <a:r>
              <a:rPr lang="en-US" sz="3200" dirty="0" smtClean="0">
                <a:latin typeface="Georgia" panose="02040502050405020303" pitchFamily="18" charset="0"/>
                <a:ea typeface="Times New Roman"/>
                <a:cs typeface="Times New Roman"/>
                <a:sym typeface="Times New Roman"/>
              </a:rPr>
              <a:t>traumatized</a:t>
            </a:r>
          </a:p>
          <a:p>
            <a:pPr marL="0" lvl="0" indent="0" algn="l" rtl="0">
              <a:lnSpc>
                <a:spcPct val="90000"/>
              </a:lnSpc>
              <a:spcBef>
                <a:spcPts val="0"/>
              </a:spcBef>
              <a:spcAft>
                <a:spcPts val="0"/>
              </a:spcAft>
              <a:buSzPts val="3600"/>
              <a:buNone/>
            </a:pPr>
            <a:endParaRPr lang="en-US" sz="3000" dirty="0" smtClean="0">
              <a:latin typeface="Georgia" panose="02040502050405020303" pitchFamily="18" charset="0"/>
              <a:ea typeface="Times New Roman"/>
              <a:cs typeface="Times New Roman"/>
              <a:sym typeface="Times New Roman"/>
            </a:endParaRPr>
          </a:p>
          <a:p>
            <a:pPr marL="0" lvl="0" indent="0" algn="l" rtl="0">
              <a:lnSpc>
                <a:spcPct val="90000"/>
              </a:lnSpc>
              <a:spcBef>
                <a:spcPts val="0"/>
              </a:spcBef>
              <a:spcAft>
                <a:spcPts val="0"/>
              </a:spcAft>
              <a:buSzPts val="3600"/>
              <a:buNone/>
            </a:pPr>
            <a:endParaRPr lang="en-US" sz="3000" dirty="0">
              <a:latin typeface="Georgia" panose="02040502050405020303" pitchFamily="18" charset="0"/>
              <a:ea typeface="Times New Roman"/>
              <a:cs typeface="Times New Roman"/>
              <a:sym typeface="Times New Roman"/>
            </a:endParaRPr>
          </a:p>
          <a:p>
            <a:pPr marL="0" indent="0">
              <a:spcBef>
                <a:spcPts val="0"/>
              </a:spcBef>
              <a:buSzPts val="3600"/>
              <a:buNone/>
            </a:pPr>
            <a:r>
              <a:rPr lang="en-US" sz="2400" i="1" dirty="0">
                <a:latin typeface="Georgia" panose="02040502050405020303" pitchFamily="18" charset="0"/>
                <a:ea typeface="Times New Roman"/>
                <a:cs typeface="Times New Roman"/>
                <a:sym typeface="Times New Roman"/>
              </a:rPr>
              <a:t>Child Trauma Toolkit for </a:t>
            </a:r>
            <a:r>
              <a:rPr lang="en-US" sz="2400" i="1" dirty="0" smtClean="0">
                <a:latin typeface="Georgia" panose="02040502050405020303" pitchFamily="18" charset="0"/>
                <a:ea typeface="Times New Roman"/>
                <a:cs typeface="Times New Roman"/>
                <a:sym typeface="Times New Roman"/>
              </a:rPr>
              <a:t>Educators</a:t>
            </a:r>
            <a:r>
              <a:rPr lang="en-US" sz="2400" dirty="0" smtClean="0">
                <a:latin typeface="Georgia" panose="02040502050405020303" pitchFamily="18" charset="0"/>
                <a:ea typeface="Times New Roman"/>
                <a:cs typeface="Times New Roman"/>
                <a:sym typeface="Times New Roman"/>
              </a:rPr>
              <a:t>, October 2008, </a:t>
            </a:r>
            <a:r>
              <a:rPr lang="en-US" sz="2400" dirty="0">
                <a:latin typeface="Georgia" panose="02040502050405020303" pitchFamily="18" charset="0"/>
                <a:ea typeface="Times New Roman"/>
                <a:cs typeface="Times New Roman"/>
                <a:sym typeface="Times New Roman"/>
              </a:rPr>
              <a:t>National </a:t>
            </a:r>
            <a:r>
              <a:rPr lang="en-US" sz="2400" dirty="0" smtClean="0">
                <a:latin typeface="Georgia" panose="02040502050405020303" pitchFamily="18" charset="0"/>
                <a:ea typeface="Times New Roman"/>
                <a:cs typeface="Times New Roman"/>
                <a:sym typeface="Times New Roman"/>
              </a:rPr>
              <a:t>Child </a:t>
            </a:r>
          </a:p>
          <a:p>
            <a:pPr marL="0" indent="0">
              <a:spcBef>
                <a:spcPts val="0"/>
              </a:spcBef>
              <a:buSzPts val="3600"/>
              <a:buNone/>
            </a:pPr>
            <a:r>
              <a:rPr lang="en-US" sz="2400" dirty="0" smtClean="0">
                <a:latin typeface="Georgia" panose="02040502050405020303" pitchFamily="18" charset="0"/>
                <a:ea typeface="Times New Roman"/>
                <a:cs typeface="Times New Roman"/>
                <a:sym typeface="Times New Roman"/>
              </a:rPr>
              <a:t>Traumatic </a:t>
            </a:r>
            <a:r>
              <a:rPr lang="en-US" sz="2400" dirty="0">
                <a:latin typeface="Georgia" panose="02040502050405020303" pitchFamily="18" charset="0"/>
                <a:ea typeface="Times New Roman"/>
                <a:cs typeface="Times New Roman"/>
                <a:sym typeface="Times New Roman"/>
              </a:rPr>
              <a:t>Stress </a:t>
            </a:r>
            <a:r>
              <a:rPr lang="en-US" sz="2400" dirty="0" smtClean="0">
                <a:latin typeface="Georgia" panose="02040502050405020303" pitchFamily="18" charset="0"/>
                <a:ea typeface="Times New Roman"/>
                <a:cs typeface="Times New Roman"/>
                <a:sym typeface="Times New Roman"/>
              </a:rPr>
              <a:t>Network, </a:t>
            </a:r>
            <a:r>
              <a:rPr lang="en-US" sz="2400" u="sng" dirty="0">
                <a:solidFill>
                  <a:schemeClr val="hlink"/>
                </a:solidFill>
                <a:latin typeface="Georgia" panose="02040502050405020303" pitchFamily="18" charset="0"/>
                <a:ea typeface="Times New Roman"/>
                <a:cs typeface="Times New Roman"/>
                <a:sym typeface="Times New Roman"/>
                <a:hlinkClick r:id="rId3" tooltip="website link"/>
              </a:rPr>
              <a:t>www.NCTSN.org</a:t>
            </a:r>
            <a:endParaRPr lang="en-US" sz="2400" dirty="0">
              <a:latin typeface="Georgia" panose="02040502050405020303" pitchFamily="18" charset="0"/>
              <a:ea typeface="Times New Roman"/>
              <a:cs typeface="Times New Roman"/>
              <a:sym typeface="Times New Roman"/>
            </a:endParaRPr>
          </a:p>
          <a:p>
            <a:pPr marL="0" lvl="0" indent="0" algn="l" rtl="0">
              <a:lnSpc>
                <a:spcPct val="90000"/>
              </a:lnSpc>
              <a:spcBef>
                <a:spcPts val="0"/>
              </a:spcBef>
              <a:spcAft>
                <a:spcPts val="0"/>
              </a:spcAft>
              <a:buSzPts val="3600"/>
              <a:buNone/>
            </a:pPr>
            <a:endParaRPr lang="en-US" sz="36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Times New Roman"/>
              <a:buNone/>
            </a:pPr>
            <a:r>
              <a:rPr lang="en-US" dirty="0" smtClean="0">
                <a:latin typeface="Georgia" panose="02040502050405020303" pitchFamily="18" charset="0"/>
                <a:ea typeface="Times New Roman"/>
                <a:cs typeface="Times New Roman"/>
                <a:sym typeface="Times New Roman"/>
              </a:rPr>
              <a:t>What </a:t>
            </a:r>
            <a:r>
              <a:rPr lang="en-US" dirty="0">
                <a:latin typeface="Georgia" panose="02040502050405020303" pitchFamily="18" charset="0"/>
                <a:ea typeface="Times New Roman"/>
                <a:cs typeface="Times New Roman"/>
                <a:sym typeface="Times New Roman"/>
              </a:rPr>
              <a:t>Would You Do?</a:t>
            </a:r>
            <a:endParaRPr dirty="0">
              <a:latin typeface="Georgia" panose="02040502050405020303" pitchFamily="18" charset="0"/>
              <a:ea typeface="Times New Roman"/>
              <a:cs typeface="Times New Roman"/>
              <a:sym typeface="Times New Roman"/>
            </a:endParaRPr>
          </a:p>
        </p:txBody>
      </p:sp>
      <p:sp>
        <p:nvSpPr>
          <p:cNvPr id="212" name="Google Shape;212;p36"/>
          <p:cNvSpPr txBox="1">
            <a:spLocks noGrp="1"/>
          </p:cNvSpPr>
          <p:nvPr>
            <p:ph type="body" idx="1"/>
          </p:nvPr>
        </p:nvSpPr>
        <p:spPr>
          <a:xfrm>
            <a:off x="838200" y="1690687"/>
            <a:ext cx="10515600" cy="47212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000"/>
              <a:buNone/>
            </a:pPr>
            <a:r>
              <a:rPr lang="en-US" sz="4000" dirty="0">
                <a:latin typeface="Georgia" panose="02040502050405020303" pitchFamily="18" charset="0"/>
                <a:ea typeface="Times New Roman"/>
                <a:cs typeface="Times New Roman"/>
                <a:sym typeface="Times New Roman"/>
              </a:rPr>
              <a:t>The only person you know at the party walks away to talk to someone else. Would you</a:t>
            </a:r>
            <a:r>
              <a:rPr lang="en-US" sz="4000" dirty="0" smtClean="0">
                <a:latin typeface="Georgia" panose="02040502050405020303" pitchFamily="18" charset="0"/>
                <a:ea typeface="Times New Roman"/>
                <a:cs typeface="Times New Roman"/>
                <a:sym typeface="Times New Roman"/>
              </a:rPr>
              <a:t>…</a:t>
            </a:r>
          </a:p>
          <a:p>
            <a:pPr marL="457200" lvl="1" indent="0">
              <a:spcBef>
                <a:spcPts val="1000"/>
              </a:spcBef>
              <a:buSzPct val="100000"/>
              <a:buNone/>
            </a:pPr>
            <a:r>
              <a:rPr lang="en-US" sz="3200" dirty="0" smtClean="0">
                <a:latin typeface="Georgia" panose="02040502050405020303" pitchFamily="18" charset="0"/>
                <a:ea typeface="Times New Roman"/>
                <a:cs typeface="Times New Roman"/>
                <a:sym typeface="Times New Roman"/>
              </a:rPr>
              <a:t>a) pull </a:t>
            </a:r>
            <a:r>
              <a:rPr lang="en-US" sz="3200" dirty="0">
                <a:latin typeface="Georgia" panose="02040502050405020303" pitchFamily="18" charset="0"/>
                <a:ea typeface="Times New Roman"/>
                <a:cs typeface="Times New Roman"/>
                <a:sym typeface="Times New Roman"/>
              </a:rPr>
              <a:t>out your cell </a:t>
            </a:r>
            <a:r>
              <a:rPr lang="en-US" sz="3200" dirty="0" smtClean="0">
                <a:latin typeface="Georgia" panose="02040502050405020303" pitchFamily="18" charset="0"/>
                <a:ea typeface="Times New Roman"/>
                <a:cs typeface="Times New Roman"/>
                <a:sym typeface="Times New Roman"/>
              </a:rPr>
              <a:t>phone</a:t>
            </a:r>
          </a:p>
          <a:p>
            <a:pPr marL="0" lvl="0" indent="0" algn="l" rtl="0">
              <a:lnSpc>
                <a:spcPct val="90000"/>
              </a:lnSpc>
              <a:spcBef>
                <a:spcPts val="1000"/>
              </a:spcBef>
              <a:spcAft>
                <a:spcPts val="0"/>
              </a:spcAft>
              <a:buClr>
                <a:schemeClr val="dk1"/>
              </a:buClr>
              <a:buSzPct val="100000"/>
              <a:buNone/>
            </a:pPr>
            <a:endParaRPr sz="2000" dirty="0">
              <a:latin typeface="Georgia" panose="02040502050405020303" pitchFamily="18" charset="0"/>
            </a:endParaRPr>
          </a:p>
          <a:p>
            <a:pPr marL="457200" lvl="1" indent="0">
              <a:spcBef>
                <a:spcPts val="1000"/>
              </a:spcBef>
              <a:buSzPct val="100000"/>
              <a:buNone/>
            </a:pPr>
            <a:r>
              <a:rPr lang="en-US" sz="3200" dirty="0" smtClean="0">
                <a:latin typeface="Georgia" panose="02040502050405020303" pitchFamily="18" charset="0"/>
                <a:ea typeface="Times New Roman"/>
                <a:cs typeface="Times New Roman"/>
                <a:sym typeface="Times New Roman"/>
              </a:rPr>
              <a:t>b) strike </a:t>
            </a:r>
            <a:r>
              <a:rPr lang="en-US" sz="3200" dirty="0">
                <a:latin typeface="Georgia" panose="02040502050405020303" pitchFamily="18" charset="0"/>
                <a:ea typeface="Times New Roman"/>
                <a:cs typeface="Times New Roman"/>
                <a:sym typeface="Times New Roman"/>
              </a:rPr>
              <a:t>up a conversation with someone </a:t>
            </a:r>
            <a:r>
              <a:rPr lang="en-US" sz="3200" dirty="0" smtClean="0">
                <a:latin typeface="Georgia" panose="02040502050405020303" pitchFamily="18" charset="0"/>
                <a:ea typeface="Times New Roman"/>
                <a:cs typeface="Times New Roman"/>
                <a:sym typeface="Times New Roman"/>
              </a:rPr>
              <a:t>else</a:t>
            </a:r>
          </a:p>
          <a:p>
            <a:pPr marL="0" lvl="0" indent="0" algn="l" rtl="0">
              <a:lnSpc>
                <a:spcPct val="90000"/>
              </a:lnSpc>
              <a:spcBef>
                <a:spcPts val="1000"/>
              </a:spcBef>
              <a:spcAft>
                <a:spcPts val="0"/>
              </a:spcAft>
              <a:buClr>
                <a:schemeClr val="dk1"/>
              </a:buClr>
              <a:buSzPct val="100000"/>
              <a:buNone/>
            </a:pPr>
            <a:endParaRPr sz="2000" dirty="0">
              <a:latin typeface="Georgia" panose="02040502050405020303" pitchFamily="18" charset="0"/>
            </a:endParaRPr>
          </a:p>
          <a:p>
            <a:pPr marL="457200" lvl="1" indent="0">
              <a:spcBef>
                <a:spcPts val="1000"/>
              </a:spcBef>
              <a:buSzPct val="100000"/>
              <a:buNone/>
            </a:pPr>
            <a:r>
              <a:rPr lang="en-US" sz="3200" dirty="0" smtClean="0">
                <a:latin typeface="Georgia" panose="02040502050405020303" pitchFamily="18" charset="0"/>
                <a:ea typeface="Times New Roman"/>
                <a:cs typeface="Times New Roman"/>
                <a:sym typeface="Times New Roman"/>
              </a:rPr>
              <a:t>c) get </a:t>
            </a:r>
            <a:r>
              <a:rPr lang="en-US" sz="3200" dirty="0">
                <a:latin typeface="Georgia" panose="02040502050405020303" pitchFamily="18" charset="0"/>
                <a:ea typeface="Times New Roman"/>
                <a:cs typeface="Times New Roman"/>
                <a:sym typeface="Times New Roman"/>
              </a:rPr>
              <a:t>something to eat or </a:t>
            </a:r>
            <a:r>
              <a:rPr lang="en-US" sz="3200" dirty="0" smtClean="0">
                <a:latin typeface="Georgia" panose="02040502050405020303" pitchFamily="18" charset="0"/>
                <a:ea typeface="Times New Roman"/>
                <a:cs typeface="Times New Roman"/>
                <a:sym typeface="Times New Roman"/>
              </a:rPr>
              <a:t>drink</a:t>
            </a:r>
          </a:p>
          <a:p>
            <a:pPr marL="0" lvl="0" indent="0" algn="l" rtl="0">
              <a:lnSpc>
                <a:spcPct val="90000"/>
              </a:lnSpc>
              <a:spcBef>
                <a:spcPts val="1000"/>
              </a:spcBef>
              <a:spcAft>
                <a:spcPts val="0"/>
              </a:spcAft>
              <a:buClr>
                <a:schemeClr val="dk1"/>
              </a:buClr>
              <a:buSzPct val="100000"/>
              <a:buNone/>
            </a:pPr>
            <a:endParaRPr sz="2000" dirty="0">
              <a:latin typeface="Georgia" panose="02040502050405020303" pitchFamily="18" charset="0"/>
            </a:endParaRPr>
          </a:p>
          <a:p>
            <a:pPr marL="457200" lvl="1" indent="0">
              <a:spcBef>
                <a:spcPts val="1000"/>
              </a:spcBef>
              <a:buSzPct val="100000"/>
              <a:buNone/>
            </a:pPr>
            <a:r>
              <a:rPr lang="en-US" sz="3200" dirty="0" smtClean="0">
                <a:latin typeface="Georgia" panose="02040502050405020303" pitchFamily="18" charset="0"/>
                <a:ea typeface="Times New Roman"/>
                <a:cs typeface="Times New Roman"/>
                <a:sym typeface="Times New Roman"/>
              </a:rPr>
              <a:t>d) follow </a:t>
            </a:r>
            <a:r>
              <a:rPr lang="en-US" sz="3200" dirty="0">
                <a:latin typeface="Georgia" panose="02040502050405020303" pitchFamily="18" charset="0"/>
                <a:ea typeface="Times New Roman"/>
                <a:cs typeface="Times New Roman"/>
                <a:sym typeface="Times New Roman"/>
              </a:rPr>
              <a:t>your friend</a:t>
            </a:r>
            <a:endParaRPr sz="3200" dirty="0">
              <a:latin typeface="Georgia" panose="02040502050405020303" pitchFamily="18" charset="0"/>
            </a:endParaRPr>
          </a:p>
          <a:p>
            <a:pPr marL="228600" lvl="0" indent="0" algn="l" rtl="0">
              <a:lnSpc>
                <a:spcPct val="90000"/>
              </a:lnSpc>
              <a:spcBef>
                <a:spcPts val="1000"/>
              </a:spcBef>
              <a:spcAft>
                <a:spcPts val="0"/>
              </a:spcAft>
              <a:buClr>
                <a:schemeClr val="dk1"/>
              </a:buClr>
              <a:buSzPts val="4000"/>
              <a:buNone/>
            </a:pPr>
            <a:endParaRPr sz="4000" dirty="0">
              <a:latin typeface="Georgia" panose="02040502050405020303" pitchFamily="18" charset="0"/>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6421</Words>
  <Application>Microsoft Office PowerPoint</Application>
  <PresentationFormat>Widescreen</PresentationFormat>
  <Paragraphs>616</Paragraphs>
  <Slides>54</Slides>
  <Notes>54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54</vt:i4>
      </vt:variant>
    </vt:vector>
  </HeadingPairs>
  <TitlesOfParts>
    <vt:vector size="62" baseType="lpstr">
      <vt:lpstr>Arial</vt:lpstr>
      <vt:lpstr>Calibri</vt:lpstr>
      <vt:lpstr>Georgia</vt:lpstr>
      <vt:lpstr>Source Sans Pro</vt:lpstr>
      <vt:lpstr>Times</vt:lpstr>
      <vt:lpstr>Times New Roman</vt:lpstr>
      <vt:lpstr>Office Theme</vt:lpstr>
      <vt:lpstr>Simple Light</vt:lpstr>
      <vt:lpstr>Inclusive Placement Opportunities  for Preschoolers:  A Systems Approach to Preschool Inclusive Practices</vt:lpstr>
      <vt:lpstr>Module 3: Fostering Social Relationships: A Class-wide Approach </vt:lpstr>
      <vt:lpstr>Mirror, mirror </vt:lpstr>
      <vt:lpstr>Agenda </vt:lpstr>
      <vt:lpstr>Teach Social Emotional Skills to Young Children</vt:lpstr>
      <vt:lpstr> Which social emotional skills most likely lead to positive outcomes later in life?</vt:lpstr>
      <vt:lpstr>Key Social Emotional Skills Children Need as They Enter School</vt:lpstr>
      <vt:lpstr>Consider the Facts…</vt:lpstr>
      <vt:lpstr>What Would You Do?</vt:lpstr>
      <vt:lpstr>What Does the Research Say About Friends?</vt:lpstr>
      <vt:lpstr>Emotional Regulation </vt:lpstr>
      <vt:lpstr>Social Knowledge and Understanding</vt:lpstr>
      <vt:lpstr>Social Skills</vt:lpstr>
      <vt:lpstr>Definition of Pro-social Behaviors</vt:lpstr>
      <vt:lpstr>Think About Children Who are Well Liked…</vt:lpstr>
      <vt:lpstr>What We Know</vt:lpstr>
      <vt:lpstr>Do We Always Practice What We Teach?  </vt:lpstr>
      <vt:lpstr>Why are these ineffective ways to teach pro-social behavior?</vt:lpstr>
      <vt:lpstr>Setting the Stage to Promote Relationships</vt:lpstr>
      <vt:lpstr>Structure the Environment</vt:lpstr>
      <vt:lpstr>Thoughtful Schedule for Pro-social Behavior (Slide 1)</vt:lpstr>
      <vt:lpstr>Thoughtful Schedule for Pro-social Behavior (slide 2)</vt:lpstr>
      <vt:lpstr> 5 Minute Glove </vt:lpstr>
      <vt:lpstr>Planned Environments</vt:lpstr>
      <vt:lpstr>Well Defined Areas</vt:lpstr>
      <vt:lpstr>Physical Inclusion</vt:lpstr>
      <vt:lpstr>Strategy: Social Toys</vt:lpstr>
      <vt:lpstr>Strategy: Planned Groupings</vt:lpstr>
      <vt:lpstr>Support Children to Develop Friendships</vt:lpstr>
      <vt:lpstr>Teacher-Structured Activities</vt:lpstr>
      <vt:lpstr>Teacher-Structured Activities (con’t.)</vt:lpstr>
      <vt:lpstr>Develop Behavior Expectations that Promote Pro-social Behaviors</vt:lpstr>
      <vt:lpstr>Demonstrating Rules </vt:lpstr>
      <vt:lpstr>Praise: It’s All In How You Say It!</vt:lpstr>
      <vt:lpstr>Teach Social Skills</vt:lpstr>
      <vt:lpstr>Embedding Social Skills into Routines and Activities </vt:lpstr>
      <vt:lpstr>Friendship Skills</vt:lpstr>
      <vt:lpstr>Play Organizers</vt:lpstr>
      <vt:lpstr>Play Organizers (Slide 2)</vt:lpstr>
      <vt:lpstr>Taking Turns</vt:lpstr>
      <vt:lpstr>Encourage Peer Models</vt:lpstr>
      <vt:lpstr>Peer Teaching</vt:lpstr>
      <vt:lpstr>Class-wide Strategies to Support Individual Children </vt:lpstr>
      <vt:lpstr>Teaching Two- and Three-year-olds</vt:lpstr>
      <vt:lpstr>Teaching Four- and Five-year-olds</vt:lpstr>
      <vt:lpstr>Put It All Together…</vt:lpstr>
      <vt:lpstr>What could you do? (Scenario 1)</vt:lpstr>
      <vt:lpstr>What could you do? (Scenario 2)</vt:lpstr>
      <vt:lpstr>What could you do? (Scenario 3)</vt:lpstr>
      <vt:lpstr>What could you do? (Scenario 4)</vt:lpstr>
      <vt:lpstr>What could you do? (Scenario 5)</vt:lpstr>
      <vt:lpstr>What could you do? (Scenario 6)</vt:lpstr>
      <vt:lpstr>Resources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Placement Opportunities  for Preschoolers:</dc:title>
  <dc:creator>Jacqueline Kilkeary</dc:creator>
  <cp:lastModifiedBy>Jacqueline Kilkeary</cp:lastModifiedBy>
  <cp:revision>53</cp:revision>
  <dcterms:modified xsi:type="dcterms:W3CDTF">2019-07-01T00:44:56Z</dcterms:modified>
</cp:coreProperties>
</file>